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8" r:id="rId2"/>
    <p:sldId id="256" r:id="rId3"/>
  </p:sldIdLst>
  <p:sldSz cx="7559675" cy="1072832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0" autoAdjust="0"/>
    <p:restoredTop sz="94660"/>
  </p:normalViewPr>
  <p:slideViewPr>
    <p:cSldViewPr snapToGrid="0">
      <p:cViewPr varScale="1">
        <p:scale>
          <a:sx n="66" d="100"/>
          <a:sy n="66" d="100"/>
        </p:scale>
        <p:origin x="20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55771"/>
            <a:ext cx="6425724" cy="3735046"/>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34855"/>
            <a:ext cx="5669756" cy="2590194"/>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3557100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2896979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71184"/>
            <a:ext cx="1630055" cy="909176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71184"/>
            <a:ext cx="4795669" cy="909176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548106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843232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74634"/>
            <a:ext cx="6520220" cy="4462684"/>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79537"/>
            <a:ext cx="6520220" cy="2346820"/>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698574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55920"/>
            <a:ext cx="3212862" cy="680702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55920"/>
            <a:ext cx="3212862" cy="680702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4286680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71186"/>
            <a:ext cx="6520220" cy="207364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9931"/>
            <a:ext cx="3198096" cy="1288888"/>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18819"/>
            <a:ext cx="3198096" cy="576399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9931"/>
            <a:ext cx="3213847" cy="1288888"/>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18819"/>
            <a:ext cx="3213847" cy="576399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2628549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2284156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489648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5222"/>
            <a:ext cx="2438192" cy="250327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44683"/>
            <a:ext cx="3827085" cy="7624064"/>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18497"/>
            <a:ext cx="2438192" cy="5962665"/>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400753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5222"/>
            <a:ext cx="2438192" cy="250327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44683"/>
            <a:ext cx="3827085" cy="7624064"/>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18497"/>
            <a:ext cx="2438192" cy="5962665"/>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02CD38-E820-4D3E-9CB7-675BC0BBB676}"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412096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71186"/>
            <a:ext cx="6520220" cy="207364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55920"/>
            <a:ext cx="6520220" cy="680702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43570"/>
            <a:ext cx="1700927" cy="571184"/>
          </a:xfrm>
          <a:prstGeom prst="rect">
            <a:avLst/>
          </a:prstGeom>
        </p:spPr>
        <p:txBody>
          <a:bodyPr vert="horz" lIns="91440" tIns="45720" rIns="91440" bIns="45720" rtlCol="0" anchor="ctr"/>
          <a:lstStyle>
            <a:lvl1pPr algn="l">
              <a:defRPr sz="992">
                <a:solidFill>
                  <a:schemeClr val="tx1">
                    <a:tint val="75000"/>
                  </a:schemeClr>
                </a:solidFill>
              </a:defRPr>
            </a:lvl1pPr>
          </a:lstStyle>
          <a:p>
            <a:fld id="{FF02CD38-E820-4D3E-9CB7-675BC0BBB676}" type="datetimeFigureOut">
              <a:rPr kumimoji="1" lang="ja-JP" altLang="en-US" smtClean="0"/>
              <a:t>2025/7/24</a:t>
            </a:fld>
            <a:endParaRPr kumimoji="1" lang="ja-JP" altLang="en-US"/>
          </a:p>
        </p:txBody>
      </p:sp>
      <p:sp>
        <p:nvSpPr>
          <p:cNvPr id="5" name="Footer Placeholder 4"/>
          <p:cNvSpPr>
            <a:spLocks noGrp="1"/>
          </p:cNvSpPr>
          <p:nvPr>
            <p:ph type="ftr" sz="quarter" idx="3"/>
          </p:nvPr>
        </p:nvSpPr>
        <p:spPr>
          <a:xfrm>
            <a:off x="2504143" y="9943570"/>
            <a:ext cx="2551390" cy="571184"/>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43570"/>
            <a:ext cx="1700927" cy="571184"/>
          </a:xfrm>
          <a:prstGeom prst="rect">
            <a:avLst/>
          </a:prstGeom>
        </p:spPr>
        <p:txBody>
          <a:bodyPr vert="horz" lIns="91440" tIns="45720" rIns="91440" bIns="45720" rtlCol="0" anchor="ctr"/>
          <a:lstStyle>
            <a:lvl1pPr algn="r">
              <a:defRPr sz="992">
                <a:solidFill>
                  <a:schemeClr val="tx1">
                    <a:tint val="75000"/>
                  </a:schemeClr>
                </a:solidFill>
              </a:defRPr>
            </a:lvl1pPr>
          </a:lstStyle>
          <a:p>
            <a:fld id="{1CE7BF7F-9FD8-43DB-A353-5EE70E499F8E}" type="slidenum">
              <a:rPr kumimoji="1" lang="ja-JP" altLang="en-US" smtClean="0"/>
              <a:t>‹#›</a:t>
            </a:fld>
            <a:endParaRPr kumimoji="1" lang="ja-JP" altLang="en-US"/>
          </a:p>
        </p:txBody>
      </p:sp>
    </p:spTree>
    <p:extLst>
      <p:ext uri="{BB962C8B-B14F-4D97-AF65-F5344CB8AC3E}">
        <p14:creationId xmlns:p14="http://schemas.microsoft.com/office/powerpoint/2010/main" val="7882326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forms.gle/hnz8q9wMBYBtwcnh7"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4282758-064C-48F8-8417-958E1C77AA57}"/>
              </a:ext>
            </a:extLst>
          </p:cNvPr>
          <p:cNvSpPr/>
          <p:nvPr/>
        </p:nvSpPr>
        <p:spPr>
          <a:xfrm>
            <a:off x="163511" y="230897"/>
            <a:ext cx="7229476" cy="10173988"/>
          </a:xfrm>
          <a:prstGeom prst="rect">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a:extLst>
              <a:ext uri="{FF2B5EF4-FFF2-40B4-BE49-F238E27FC236}">
                <a16:creationId xmlns:a16="http://schemas.microsoft.com/office/drawing/2014/main" id="{06E7B336-453F-4488-956E-D18E41EC3682}"/>
              </a:ext>
            </a:extLst>
          </p:cNvPr>
          <p:cNvSpPr/>
          <p:nvPr/>
        </p:nvSpPr>
        <p:spPr bwMode="auto">
          <a:xfrm>
            <a:off x="303655" y="1190132"/>
            <a:ext cx="6743700" cy="102904"/>
          </a:xfrm>
          <a:prstGeom prst="rect">
            <a:avLst/>
          </a:prstGeom>
          <a:solidFill>
            <a:schemeClr val="accent1"/>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tx1"/>
              </a:solidFill>
              <a:effectLst/>
              <a:latin typeface="Arial" charset="0"/>
              <a:ea typeface="ＭＳ Ｐゴシック" charset="-128"/>
            </a:endParaRPr>
          </a:p>
        </p:txBody>
      </p:sp>
      <p:sp>
        <p:nvSpPr>
          <p:cNvPr id="10" name="テキスト ボックス 18">
            <a:extLst>
              <a:ext uri="{FF2B5EF4-FFF2-40B4-BE49-F238E27FC236}">
                <a16:creationId xmlns:a16="http://schemas.microsoft.com/office/drawing/2014/main" id="{1A1DF146-C554-46E6-9C9A-D95E99095760}"/>
              </a:ext>
            </a:extLst>
          </p:cNvPr>
          <p:cNvSpPr txBox="1">
            <a:spLocks noChangeArrowheads="1"/>
          </p:cNvSpPr>
          <p:nvPr/>
        </p:nvSpPr>
        <p:spPr bwMode="auto">
          <a:xfrm>
            <a:off x="366146" y="2384740"/>
            <a:ext cx="6743699" cy="1492716"/>
          </a:xfrm>
          <a:prstGeom prst="rect">
            <a:avLst/>
          </a:prstGeom>
          <a:noFill/>
          <a:ln>
            <a:noFill/>
          </a:ln>
        </p:spPr>
        <p:txBody>
          <a:bodyPr wrap="square">
            <a:spAutoFit/>
          </a:bodyPr>
          <a:lstStyle>
            <a:lvl1pPr>
              <a:defRPr kumimoji="1" sz="2000">
                <a:solidFill>
                  <a:schemeClr val="tx1"/>
                </a:solidFill>
                <a:latin typeface="Arial" panose="020B0604020202020204" pitchFamily="34" charset="0"/>
                <a:ea typeface="ＭＳ Ｐゴシック" panose="020B0600070205080204" pitchFamily="50" charset="-128"/>
              </a:defRPr>
            </a:lvl1pPr>
            <a:lvl2pPr marL="742950" indent="-285750">
              <a:defRPr kumimoji="1" sz="2000">
                <a:solidFill>
                  <a:schemeClr val="tx1"/>
                </a:solidFill>
                <a:latin typeface="Arial" panose="020B0604020202020204" pitchFamily="34" charset="0"/>
                <a:ea typeface="ＭＳ Ｐゴシック" panose="020B0600070205080204" pitchFamily="50" charset="-128"/>
              </a:defRPr>
            </a:lvl2pPr>
            <a:lvl3pPr marL="1143000" indent="-228600">
              <a:defRPr kumimoji="1" sz="2000">
                <a:solidFill>
                  <a:schemeClr val="tx1"/>
                </a:solidFill>
                <a:latin typeface="Arial" panose="020B0604020202020204" pitchFamily="34" charset="0"/>
                <a:ea typeface="ＭＳ Ｐゴシック" panose="020B0600070205080204" pitchFamily="50" charset="-128"/>
              </a:defRPr>
            </a:lvl3pPr>
            <a:lvl4pPr marL="1600200" indent="-228600">
              <a:defRPr kumimoji="1" sz="2000">
                <a:solidFill>
                  <a:schemeClr val="tx1"/>
                </a:solidFill>
                <a:latin typeface="Arial" panose="020B0604020202020204" pitchFamily="34" charset="0"/>
                <a:ea typeface="ＭＳ Ｐゴシック" panose="020B0600070205080204" pitchFamily="50" charset="-128"/>
              </a:defRPr>
            </a:lvl4pPr>
            <a:lvl5pPr marL="2057400" indent="-228600">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a:defRPr/>
            </a:pPr>
            <a:r>
              <a:rPr lang="ja-JP" altLang="en-US" sz="1300" dirty="0">
                <a:latin typeface="HGPｺﾞｼｯｸM" panose="020B0600000000000000" pitchFamily="50" charset="-128"/>
                <a:ea typeface="HGPｺﾞｼｯｸM" panose="020B0600000000000000" pitchFamily="50" charset="-128"/>
              </a:rPr>
              <a:t>　皆様、</a:t>
            </a:r>
            <a:r>
              <a:rPr lang="en-US" altLang="ja-JP" sz="1300" dirty="0">
                <a:latin typeface="HGPｺﾞｼｯｸM" panose="020B0600000000000000" pitchFamily="50" charset="-128"/>
                <a:ea typeface="HGPｺﾞｼｯｸM" panose="020B0600000000000000" pitchFamily="50" charset="-128"/>
              </a:rPr>
              <a:t>2025</a:t>
            </a:r>
            <a:r>
              <a:rPr lang="ja-JP" altLang="en-US" sz="1300" dirty="0">
                <a:latin typeface="HGPｺﾞｼｯｸM" panose="020B0600000000000000" pitchFamily="50" charset="-128"/>
                <a:ea typeface="HGPｺﾞｼｯｸM" panose="020B0600000000000000" pitchFamily="50" charset="-128"/>
              </a:rPr>
              <a:t>年春に迎えた新入社員の方々は、職場や業務に慣れてきた一方で、「思うようにいかない」「自分の強みが発揮できていない」など、戸惑いや壁にぶつかる時期でもあります。そんな“入社半年の今”だからこそ、原点に立ち返り、自分自身の成長を再確認し、これからのステップアップにつなげることが重要です。本セミナーでは、</a:t>
            </a:r>
            <a:r>
              <a:rPr lang="en-US" altLang="ja-JP" sz="1300" dirty="0">
                <a:latin typeface="HGPｺﾞｼｯｸM" panose="020B0600000000000000" pitchFamily="50" charset="-128"/>
                <a:ea typeface="HGPｺﾞｼｯｸM" panose="020B0600000000000000" pitchFamily="50" charset="-128"/>
              </a:rPr>
              <a:t>4</a:t>
            </a:r>
            <a:r>
              <a:rPr lang="ja-JP" altLang="en-US" sz="1300" dirty="0">
                <a:latin typeface="HGPｺﾞｼｯｸM" panose="020B0600000000000000" pitchFamily="50" charset="-128"/>
                <a:ea typeface="HGPｺﾞｼｯｸM" panose="020B0600000000000000" pitchFamily="50" charset="-128"/>
              </a:rPr>
              <a:t>月開催のセミナーをベースに、</a:t>
            </a:r>
            <a:r>
              <a:rPr lang="en-US" altLang="ja-JP" sz="1300" dirty="0">
                <a:latin typeface="HGPｺﾞｼｯｸM" panose="020B0600000000000000" pitchFamily="50" charset="-128"/>
                <a:ea typeface="HGPｺﾞｼｯｸM" panose="020B0600000000000000" pitchFamily="50" charset="-128"/>
              </a:rPr>
              <a:t>3</a:t>
            </a:r>
            <a:r>
              <a:rPr lang="ja-JP" altLang="en-US" sz="1300" dirty="0">
                <a:latin typeface="HGPｺﾞｼｯｸM" panose="020B0600000000000000" pitchFamily="50" charset="-128"/>
                <a:ea typeface="HGPｺﾞｼｯｸM" panose="020B0600000000000000" pitchFamily="50" charset="-128"/>
              </a:rPr>
              <a:t>つのテーマで構成された１日完結型のフォローアップセミナーを実施します。また、入社５年未満の方も歓迎しており、これまでの業務経験を振り返りながら、自分自身の課題や成長の軌跡を整理し、今後のキャリアを描くきっかけとしていただけます。</a:t>
            </a:r>
            <a:endParaRPr lang="en-US" altLang="ja-JP" sz="1300" dirty="0">
              <a:latin typeface="HGPｺﾞｼｯｸM" panose="020B0600000000000000" pitchFamily="50" charset="-128"/>
              <a:ea typeface="HGPｺﾞｼｯｸM" panose="020B0600000000000000" pitchFamily="50" charset="-128"/>
            </a:endParaRPr>
          </a:p>
        </p:txBody>
      </p:sp>
      <p:sp>
        <p:nvSpPr>
          <p:cNvPr id="26" name="テキスト ボックス 25">
            <a:extLst>
              <a:ext uri="{FF2B5EF4-FFF2-40B4-BE49-F238E27FC236}">
                <a16:creationId xmlns:a16="http://schemas.microsoft.com/office/drawing/2014/main" id="{FBF4DC17-13B5-43F0-92C6-85EAB511543C}"/>
              </a:ext>
            </a:extLst>
          </p:cNvPr>
          <p:cNvSpPr txBox="1"/>
          <p:nvPr/>
        </p:nvSpPr>
        <p:spPr>
          <a:xfrm>
            <a:off x="4768505" y="858330"/>
            <a:ext cx="2508250" cy="276999"/>
          </a:xfrm>
          <a:prstGeom prst="rect">
            <a:avLst/>
          </a:prstGeom>
          <a:noFill/>
        </p:spPr>
        <p:txBody>
          <a:bodyPr wrap="square" rtlCol="0">
            <a:spAutoFit/>
          </a:bodyPr>
          <a:lstStyle/>
          <a:p>
            <a:r>
              <a:rPr lang="ja-JP" altLang="en-US" sz="12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主催：</a:t>
            </a:r>
            <a:r>
              <a:rPr lang="ja-JP" altLang="ja-JP" sz="12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沖縄県中小企業</a:t>
            </a:r>
            <a:r>
              <a:rPr lang="ja-JP" altLang="en-US" sz="12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団体中央会</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 name="テキスト ボックス 2">
            <a:extLst>
              <a:ext uri="{FF2B5EF4-FFF2-40B4-BE49-F238E27FC236}">
                <a16:creationId xmlns:a16="http://schemas.microsoft.com/office/drawing/2014/main" id="{BE79A987-E5ED-4502-A506-BCDACDBABBB2}"/>
              </a:ext>
            </a:extLst>
          </p:cNvPr>
          <p:cNvSpPr txBox="1"/>
          <p:nvPr/>
        </p:nvSpPr>
        <p:spPr>
          <a:xfrm>
            <a:off x="348126" y="3913836"/>
            <a:ext cx="6783434" cy="1492716"/>
          </a:xfrm>
          <a:prstGeom prst="rect">
            <a:avLst/>
          </a:prstGeom>
          <a:noFill/>
          <a:ln w="38100">
            <a:solidFill>
              <a:schemeClr val="accent1"/>
            </a:solidFill>
          </a:ln>
        </p:spPr>
        <p:txBody>
          <a:bodyPr wrap="square" rtlCol="0">
            <a:spAutoFit/>
          </a:bodyPr>
          <a:lstStyle/>
          <a:p>
            <a:r>
              <a:rPr kumimoji="1" lang="ja-JP" altLang="en-US" sz="1300" dirty="0">
                <a:latin typeface="HGPｺﾞｼｯｸM" panose="020B0600000000000000" pitchFamily="50" charset="-128"/>
                <a:ea typeface="HGPｺﾞｼｯｸM" panose="020B0600000000000000" pitchFamily="50" charset="-128"/>
              </a:rPr>
              <a:t>開催日時： </a:t>
            </a:r>
            <a:r>
              <a:rPr kumimoji="1" lang="ja-JP" altLang="en-US" sz="1300" b="1" dirty="0">
                <a:latin typeface="HGPｺﾞｼｯｸM" panose="020B0600000000000000" pitchFamily="50" charset="-128"/>
                <a:ea typeface="HGPｺﾞｼｯｸM" panose="020B0600000000000000" pitchFamily="50" charset="-128"/>
              </a:rPr>
              <a:t>９月１７日（水）１０：００～１７：００</a:t>
            </a:r>
            <a:endParaRPr kumimoji="1" lang="en-US" altLang="ja-JP" sz="1300" b="1" dirty="0">
              <a:latin typeface="HGPｺﾞｼｯｸM" panose="020B0600000000000000" pitchFamily="50" charset="-128"/>
              <a:ea typeface="HGPｺﾞｼｯｸM" panose="020B0600000000000000" pitchFamily="50" charset="-128"/>
            </a:endParaRPr>
          </a:p>
          <a:p>
            <a:r>
              <a:rPr kumimoji="1" lang="ja-JP" altLang="en-US" sz="1300" dirty="0">
                <a:latin typeface="HGPｺﾞｼｯｸM" panose="020B0600000000000000" pitchFamily="50" charset="-128"/>
                <a:ea typeface="HGPｺﾞｼｯｸM" panose="020B0600000000000000" pitchFamily="50" charset="-128"/>
              </a:rPr>
              <a:t>開催場所： 西洲卸団地ホール　２階会議室（浦添市西洲</a:t>
            </a:r>
            <a:r>
              <a:rPr kumimoji="1" lang="en-US" altLang="ja-JP" sz="1300" dirty="0">
                <a:latin typeface="HGPｺﾞｼｯｸM" panose="020B0600000000000000" pitchFamily="50" charset="-128"/>
                <a:ea typeface="HGPｺﾞｼｯｸM" panose="020B0600000000000000" pitchFamily="50" charset="-128"/>
              </a:rPr>
              <a:t>2-6-6</a:t>
            </a:r>
            <a:r>
              <a:rPr kumimoji="1" lang="ja-JP" altLang="en-US" sz="1300" dirty="0">
                <a:latin typeface="HGPｺﾞｼｯｸM" panose="020B0600000000000000" pitchFamily="50" charset="-128"/>
                <a:ea typeface="HGPｺﾞｼｯｸM" panose="020B0600000000000000" pitchFamily="50" charset="-128"/>
              </a:rPr>
              <a:t>）　</a:t>
            </a:r>
          </a:p>
          <a:p>
            <a:r>
              <a:rPr kumimoji="1" lang="ja-JP" altLang="en-US" sz="1300" dirty="0">
                <a:latin typeface="HGPｺﾞｼｯｸM" panose="020B0600000000000000" pitchFamily="50" charset="-128"/>
                <a:ea typeface="HGPｺﾞｼｯｸM" panose="020B0600000000000000" pitchFamily="50" charset="-128"/>
              </a:rPr>
              <a:t>開催方法： </a:t>
            </a:r>
            <a:r>
              <a:rPr kumimoji="1" lang="ja-JP" altLang="en-US" sz="1300" b="1" dirty="0">
                <a:latin typeface="HGPｺﾞｼｯｸM" panose="020B0600000000000000" pitchFamily="50" charset="-128"/>
                <a:ea typeface="HGPｺﾞｼｯｸM" panose="020B0600000000000000" pitchFamily="50" charset="-128"/>
              </a:rPr>
              <a:t>来場型</a:t>
            </a:r>
            <a:r>
              <a:rPr kumimoji="1" lang="ja-JP" altLang="en-US" sz="1300" dirty="0">
                <a:latin typeface="HGPｺﾞｼｯｸM" panose="020B0600000000000000" pitchFamily="50" charset="-128"/>
                <a:ea typeface="HGPｺﾞｼｯｸM" panose="020B0600000000000000" pitchFamily="50" charset="-128"/>
              </a:rPr>
              <a:t>（定員４８名）　 </a:t>
            </a:r>
            <a:r>
              <a:rPr kumimoji="1" lang="en-US" altLang="ja-JP" sz="1300" dirty="0">
                <a:latin typeface="HGPｺﾞｼｯｸM" panose="020B0600000000000000" pitchFamily="50" charset="-128"/>
                <a:ea typeface="HGPｺﾞｼｯｸM" panose="020B0600000000000000" pitchFamily="50" charset="-128"/>
              </a:rPr>
              <a:t>※</a:t>
            </a:r>
            <a:r>
              <a:rPr lang="ja-JP" altLang="en-US" sz="1300" dirty="0">
                <a:latin typeface="HGPｺﾞｼｯｸM" panose="020B0600000000000000" pitchFamily="50" charset="-128"/>
                <a:ea typeface="HGPｺﾞｼｯｸM" panose="020B0600000000000000" pitchFamily="50" charset="-128"/>
              </a:rPr>
              <a:t>オンライン受講なし</a:t>
            </a:r>
            <a:endParaRPr lang="en-US" altLang="ja-JP" sz="1300" dirty="0">
              <a:latin typeface="HGPｺﾞｼｯｸM" panose="020B0600000000000000" pitchFamily="50" charset="-128"/>
              <a:ea typeface="HGPｺﾞｼｯｸM" panose="020B0600000000000000" pitchFamily="50" charset="-128"/>
            </a:endParaRPr>
          </a:p>
          <a:p>
            <a:r>
              <a:rPr kumimoji="1" lang="ja-JP" altLang="en-US" sz="1300" dirty="0">
                <a:latin typeface="HGPｺﾞｼｯｸM" panose="020B0600000000000000" pitchFamily="50" charset="-128"/>
                <a:ea typeface="HGPｺﾞｼｯｸM" panose="020B0600000000000000" pitchFamily="50" charset="-128"/>
              </a:rPr>
              <a:t>受講対象： 入社５年未満程度の方を想定した内容となります。</a:t>
            </a:r>
            <a:endParaRPr kumimoji="1" lang="en-US" altLang="ja-JP" sz="1300" dirty="0">
              <a:latin typeface="HGPｺﾞｼｯｸM" panose="020B0600000000000000" pitchFamily="50" charset="-128"/>
              <a:ea typeface="HGPｺﾞｼｯｸM" panose="020B0600000000000000" pitchFamily="50" charset="-128"/>
            </a:endParaRPr>
          </a:p>
          <a:p>
            <a:r>
              <a:rPr kumimoji="1" lang="ja-JP" altLang="en-US" sz="1300" dirty="0">
                <a:latin typeface="HGPｺﾞｼｯｸM" panose="020B0600000000000000" pitchFamily="50" charset="-128"/>
                <a:ea typeface="HGPｺﾞｼｯｸM" panose="020B0600000000000000" pitchFamily="50" charset="-128"/>
              </a:rPr>
              <a:t>受講料</a:t>
            </a:r>
            <a:r>
              <a:rPr kumimoji="1" lang="en-US" altLang="ja-JP" sz="1300" dirty="0">
                <a:latin typeface="HGPｺﾞｼｯｸM" panose="020B0600000000000000" pitchFamily="50" charset="-128"/>
                <a:ea typeface="HGPｺﾞｼｯｸM" panose="020B0600000000000000" pitchFamily="50" charset="-128"/>
              </a:rPr>
              <a:t>(1</a:t>
            </a:r>
            <a:r>
              <a:rPr kumimoji="1" lang="ja-JP" altLang="en-US" sz="1300" dirty="0">
                <a:latin typeface="HGPｺﾞｼｯｸM" panose="020B0600000000000000" pitchFamily="50" charset="-128"/>
                <a:ea typeface="HGPｺﾞｼｯｸM" panose="020B0600000000000000" pitchFamily="50" charset="-128"/>
              </a:rPr>
              <a:t>名様</a:t>
            </a:r>
            <a:r>
              <a:rPr kumimoji="1" lang="en-US" altLang="ja-JP" sz="1300" dirty="0">
                <a:latin typeface="HGPｺﾞｼｯｸM" panose="020B0600000000000000" pitchFamily="50" charset="-128"/>
                <a:ea typeface="HGPｺﾞｼｯｸM" panose="020B0600000000000000" pitchFamily="50" charset="-128"/>
              </a:rPr>
              <a:t>)</a:t>
            </a:r>
            <a:r>
              <a:rPr kumimoji="1" lang="ja-JP" altLang="en-US" sz="1300" dirty="0">
                <a:latin typeface="HGPｺﾞｼｯｸM" panose="020B0600000000000000" pitchFamily="50" charset="-128"/>
                <a:ea typeface="HGPｺﾞｼｯｸM" panose="020B0600000000000000" pitchFamily="50" charset="-128"/>
              </a:rPr>
              <a:t>：</a:t>
            </a:r>
            <a:r>
              <a:rPr kumimoji="1" lang="ja-JP" altLang="en-US" sz="1300" dirty="0">
                <a:solidFill>
                  <a:srgbClr val="FF0000"/>
                </a:solidFill>
                <a:latin typeface="HGPｺﾞｼｯｸM" panose="020B0600000000000000" pitchFamily="50" charset="-128"/>
                <a:ea typeface="HGPｺﾞｼｯｸM" panose="020B0600000000000000" pitchFamily="50" charset="-128"/>
              </a:rPr>
              <a:t>　</a:t>
            </a:r>
            <a:r>
              <a:rPr kumimoji="1" lang="ja-JP" altLang="en-US" sz="1300" b="1" dirty="0">
                <a:latin typeface="HGPｺﾞｼｯｸM" panose="020B0600000000000000" pitchFamily="50" charset="-128"/>
                <a:ea typeface="HGPｺﾞｼｯｸM" panose="020B0600000000000000" pitchFamily="50" charset="-128"/>
              </a:rPr>
              <a:t>５，５００円　</a:t>
            </a:r>
            <a:r>
              <a:rPr kumimoji="1" lang="ja-JP" altLang="en-US" sz="1300" dirty="0">
                <a:latin typeface="HGPｺﾞｼｯｸM" panose="020B0600000000000000" pitchFamily="50" charset="-128"/>
                <a:ea typeface="HGPｺﾞｼｯｸM" panose="020B0600000000000000" pitchFamily="50" charset="-128"/>
              </a:rPr>
              <a:t>（税込み）　</a:t>
            </a:r>
            <a:endParaRPr kumimoji="1" lang="en-US" altLang="ja-JP" sz="1300" dirty="0">
              <a:latin typeface="HGPｺﾞｼｯｸM" panose="020B0600000000000000" pitchFamily="50" charset="-128"/>
              <a:ea typeface="HGPｺﾞｼｯｸM" panose="020B0600000000000000" pitchFamily="50" charset="-128"/>
            </a:endParaRPr>
          </a:p>
          <a:p>
            <a:r>
              <a:rPr kumimoji="1" lang="en-US" altLang="ja-JP" sz="1300" dirty="0">
                <a:latin typeface="HGPｺﾞｼｯｸM" panose="020B0600000000000000" pitchFamily="50" charset="-128"/>
                <a:ea typeface="HGPｺﾞｼｯｸM" panose="020B0600000000000000" pitchFamily="50" charset="-128"/>
              </a:rPr>
              <a:t>※</a:t>
            </a:r>
            <a:r>
              <a:rPr kumimoji="1" lang="ja-JP" altLang="en-US" sz="1300" dirty="0">
                <a:latin typeface="HGPｺﾞｼｯｸM" panose="020B0600000000000000" pitchFamily="50" charset="-128"/>
                <a:ea typeface="HGPｺﾞｼｯｸM" panose="020B0600000000000000" pitchFamily="50" charset="-128"/>
              </a:rPr>
              <a:t>申込後に振込先口座をお伝えします。</a:t>
            </a:r>
            <a:endParaRPr kumimoji="1" lang="en-US" altLang="ja-JP" sz="1300" dirty="0">
              <a:latin typeface="HGPｺﾞｼｯｸM" panose="020B0600000000000000" pitchFamily="50" charset="-128"/>
              <a:ea typeface="HGPｺﾞｼｯｸM" panose="020B0600000000000000" pitchFamily="50" charset="-128"/>
            </a:endParaRPr>
          </a:p>
          <a:p>
            <a:r>
              <a:rPr kumimoji="1" lang="ja-JP" altLang="en-US" sz="1300" b="1" dirty="0">
                <a:latin typeface="HGPｺﾞｼｯｸM" panose="020B0600000000000000" pitchFamily="50" charset="-128"/>
                <a:ea typeface="HGPｺﾞｼｯｸM" panose="020B0600000000000000" pitchFamily="50" charset="-128"/>
              </a:rPr>
              <a:t>　事前の入金確認後に申込受付完了となります。</a:t>
            </a:r>
            <a:endParaRPr kumimoji="1" lang="en-US" altLang="ja-JP" sz="1300" b="1" dirty="0">
              <a:latin typeface="HGPｺﾞｼｯｸM" panose="020B0600000000000000" pitchFamily="50" charset="-128"/>
              <a:ea typeface="HGPｺﾞｼｯｸM" panose="020B0600000000000000" pitchFamily="50" charset="-128"/>
            </a:endParaRPr>
          </a:p>
        </p:txBody>
      </p:sp>
      <p:sp>
        <p:nvSpPr>
          <p:cNvPr id="17" name="正方形/長方形 16">
            <a:extLst>
              <a:ext uri="{FF2B5EF4-FFF2-40B4-BE49-F238E27FC236}">
                <a16:creationId xmlns:a16="http://schemas.microsoft.com/office/drawing/2014/main" id="{5EF575C5-8E34-4B91-ADC5-C4C3DD9D2D62}"/>
              </a:ext>
            </a:extLst>
          </p:cNvPr>
          <p:cNvSpPr/>
          <p:nvPr/>
        </p:nvSpPr>
        <p:spPr bwMode="auto">
          <a:xfrm>
            <a:off x="344432" y="2180540"/>
            <a:ext cx="6743700" cy="102904"/>
          </a:xfrm>
          <a:prstGeom prst="rect">
            <a:avLst/>
          </a:prstGeom>
          <a:solidFill>
            <a:schemeClr val="accent1"/>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tx1"/>
              </a:solidFill>
              <a:effectLst/>
              <a:latin typeface="Arial" charset="0"/>
              <a:ea typeface="ＭＳ Ｐゴシック" charset="-128"/>
            </a:endParaRPr>
          </a:p>
        </p:txBody>
      </p:sp>
      <p:sp>
        <p:nvSpPr>
          <p:cNvPr id="43" name="テキスト ボックス 42">
            <a:extLst>
              <a:ext uri="{FF2B5EF4-FFF2-40B4-BE49-F238E27FC236}">
                <a16:creationId xmlns:a16="http://schemas.microsoft.com/office/drawing/2014/main" id="{3D9153C8-BF07-4597-6B78-1A8CC662198A}"/>
              </a:ext>
            </a:extLst>
          </p:cNvPr>
          <p:cNvSpPr txBox="1"/>
          <p:nvPr/>
        </p:nvSpPr>
        <p:spPr>
          <a:xfrm>
            <a:off x="409575" y="10118650"/>
            <a:ext cx="6743700" cy="286235"/>
          </a:xfrm>
          <a:prstGeom prst="rect">
            <a:avLst/>
          </a:prstGeom>
          <a:noFill/>
        </p:spPr>
        <p:txBody>
          <a:bodyPr wrap="square" rtlCol="0">
            <a:spAutoFit/>
          </a:bodyPr>
          <a:lstStyle/>
          <a:p>
            <a:r>
              <a:rPr kumimoji="1" lang="en-US" altLang="ja-JP" sz="1200" b="1" dirty="0">
                <a:latin typeface="HGPｺﾞｼｯｸM" panose="020B0600000000000000" pitchFamily="50" charset="-128"/>
                <a:ea typeface="HGPｺﾞｼｯｸM" panose="020B0600000000000000" pitchFamily="50" charset="-128"/>
              </a:rPr>
              <a:t> </a:t>
            </a:r>
            <a:endParaRPr kumimoji="1" lang="ja-JP" altLang="en-US" sz="1200" b="1" dirty="0">
              <a:latin typeface="HGPｺﾞｼｯｸM" panose="020B0600000000000000" pitchFamily="50" charset="-128"/>
              <a:ea typeface="HGPｺﾞｼｯｸM" panose="020B0600000000000000" pitchFamily="50" charset="-128"/>
            </a:endParaRPr>
          </a:p>
        </p:txBody>
      </p:sp>
      <p:sp>
        <p:nvSpPr>
          <p:cNvPr id="8" name="テキスト ボックス 10">
            <a:extLst>
              <a:ext uri="{FF2B5EF4-FFF2-40B4-BE49-F238E27FC236}">
                <a16:creationId xmlns:a16="http://schemas.microsoft.com/office/drawing/2014/main" id="{B5690CB4-7951-7B84-76EE-4CF618E75791}"/>
              </a:ext>
            </a:extLst>
          </p:cNvPr>
          <p:cNvSpPr txBox="1">
            <a:spLocks noChangeArrowheads="1"/>
          </p:cNvSpPr>
          <p:nvPr/>
        </p:nvSpPr>
        <p:spPr bwMode="auto">
          <a:xfrm>
            <a:off x="274489" y="1285188"/>
            <a:ext cx="6878786"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lgn="ctr"/>
            <a:r>
              <a:rPr lang="ja-JP" altLang="en-US" sz="3200" kern="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若手社員フォローアップセミナー </a:t>
            </a:r>
            <a:endParaRPr lang="ja-JP" altLang="ja-JP" sz="3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9" name="テキスト ボックス 10">
            <a:extLst>
              <a:ext uri="{FF2B5EF4-FFF2-40B4-BE49-F238E27FC236}">
                <a16:creationId xmlns:a16="http://schemas.microsoft.com/office/drawing/2014/main" id="{3C581212-6AB1-78F9-AD83-D802E1980AAA}"/>
              </a:ext>
            </a:extLst>
          </p:cNvPr>
          <p:cNvSpPr txBox="1">
            <a:spLocks noChangeArrowheads="1"/>
          </p:cNvSpPr>
          <p:nvPr/>
        </p:nvSpPr>
        <p:spPr bwMode="auto">
          <a:xfrm>
            <a:off x="342032" y="1825445"/>
            <a:ext cx="6743699"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lgn="ctr"/>
            <a:r>
              <a:rPr lang="ja-JP" altLang="ja-JP"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en-US" dirty="0"/>
              <a:t>社会人としての“自分らしい成長”のために</a:t>
            </a:r>
            <a:r>
              <a:rPr lang="ja-JP" altLang="ja-JP"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吹き出し: 角を丸めた四角形 10">
            <a:extLst>
              <a:ext uri="{FF2B5EF4-FFF2-40B4-BE49-F238E27FC236}">
                <a16:creationId xmlns:a16="http://schemas.microsoft.com/office/drawing/2014/main" id="{D543345A-8060-3740-34B8-8ED1BA6A941E}"/>
              </a:ext>
            </a:extLst>
          </p:cNvPr>
          <p:cNvSpPr/>
          <p:nvPr/>
        </p:nvSpPr>
        <p:spPr>
          <a:xfrm>
            <a:off x="387861" y="657723"/>
            <a:ext cx="3962760" cy="385975"/>
          </a:xfrm>
          <a:prstGeom prst="wedgeRoundRectCallout">
            <a:avLst>
              <a:gd name="adj1" fmla="val -1486"/>
              <a:gd name="adj2" fmla="val 141283"/>
              <a:gd name="adj3" fmla="val 16667"/>
            </a:avLst>
          </a:prstGeom>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200" dirty="0">
                <a:latin typeface="HGPｺﾞｼｯｸM" panose="020B0600000000000000" pitchFamily="50" charset="-128"/>
                <a:ea typeface="HGPｺﾞｼｯｸM" panose="020B0600000000000000" pitchFamily="50" charset="-128"/>
              </a:rPr>
              <a:t>令和７年４月セミナー受講者以外の方も受講可能です！</a:t>
            </a:r>
            <a:endParaRPr kumimoji="1" lang="en-US" altLang="ja-JP" sz="1200" dirty="0">
              <a:latin typeface="HGPｺﾞｼｯｸM" panose="020B0600000000000000" pitchFamily="50" charset="-128"/>
              <a:ea typeface="HGPｺﾞｼｯｸM" panose="020B0600000000000000" pitchFamily="50" charset="-128"/>
            </a:endParaRPr>
          </a:p>
        </p:txBody>
      </p:sp>
      <p:sp>
        <p:nvSpPr>
          <p:cNvPr id="13" name="テキスト ボックス 5">
            <a:extLst>
              <a:ext uri="{FF2B5EF4-FFF2-40B4-BE49-F238E27FC236}">
                <a16:creationId xmlns:a16="http://schemas.microsoft.com/office/drawing/2014/main" id="{AEE9BC7C-00BA-9D34-F244-EA45BB2E169A}"/>
              </a:ext>
            </a:extLst>
          </p:cNvPr>
          <p:cNvSpPr txBox="1"/>
          <p:nvPr/>
        </p:nvSpPr>
        <p:spPr>
          <a:xfrm>
            <a:off x="387861" y="297391"/>
            <a:ext cx="6743699" cy="31284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altLang="ja-JP" sz="1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sz="1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組合員企業への転送をお願いします！</a:t>
            </a:r>
          </a:p>
        </p:txBody>
      </p:sp>
      <p:sp>
        <p:nvSpPr>
          <p:cNvPr id="14" name="ホームベース 2">
            <a:extLst>
              <a:ext uri="{FF2B5EF4-FFF2-40B4-BE49-F238E27FC236}">
                <a16:creationId xmlns:a16="http://schemas.microsoft.com/office/drawing/2014/main" id="{BECE9539-BD8D-8716-5786-DC86DC294E4C}"/>
              </a:ext>
            </a:extLst>
          </p:cNvPr>
          <p:cNvSpPr/>
          <p:nvPr/>
        </p:nvSpPr>
        <p:spPr>
          <a:xfrm>
            <a:off x="4940609" y="10092634"/>
            <a:ext cx="2164043" cy="199377"/>
          </a:xfrm>
          <a:prstGeom prst="homePlat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1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次のページ（申込</a:t>
            </a:r>
            <a:r>
              <a:rPr lang="ja-JP" altLang="en-US" sz="11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について</a:t>
            </a:r>
            <a:r>
              <a:rPr lang="ja-JP" sz="11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B5F7A8A7-00DE-1645-7D2C-A48419B4A28D}"/>
              </a:ext>
            </a:extLst>
          </p:cNvPr>
          <p:cNvSpPr txBox="1"/>
          <p:nvPr/>
        </p:nvSpPr>
        <p:spPr>
          <a:xfrm>
            <a:off x="303655" y="10018961"/>
            <a:ext cx="4025251" cy="286235"/>
          </a:xfrm>
          <a:prstGeom prst="rect">
            <a:avLst/>
          </a:prstGeom>
          <a:noFill/>
        </p:spPr>
        <p:txBody>
          <a:bodyPr wrap="square" rtlCol="0">
            <a:spAutoFit/>
          </a:bodyPr>
          <a:lstStyle/>
          <a:p>
            <a:r>
              <a:rPr kumimoji="1" lang="ja-JP" altLang="en-US" sz="1200" b="1" dirty="0">
                <a:latin typeface="HGPｺﾞｼｯｸM" panose="020B0600000000000000" pitchFamily="50" charset="-128"/>
                <a:ea typeface="HGPｺﾞｼｯｸM" panose="020B0600000000000000" pitchFamily="50" charset="-128"/>
              </a:rPr>
              <a:t>昼食時間は</a:t>
            </a:r>
            <a:r>
              <a:rPr kumimoji="1" lang="en-US" altLang="ja-JP" sz="1200" b="1" dirty="0">
                <a:latin typeface="HGPｺﾞｼｯｸM" panose="020B0600000000000000" pitchFamily="50" charset="-128"/>
                <a:ea typeface="HGPｺﾞｼｯｸM" panose="020B0600000000000000" pitchFamily="50" charset="-128"/>
              </a:rPr>
              <a:t>12</a:t>
            </a:r>
            <a:r>
              <a:rPr kumimoji="1" lang="ja-JP" altLang="en-US" sz="1200" b="1" dirty="0">
                <a:latin typeface="HGPｺﾞｼｯｸM" panose="020B0600000000000000" pitchFamily="50" charset="-128"/>
                <a:ea typeface="HGPｺﾞｼｯｸM" panose="020B0600000000000000" pitchFamily="50" charset="-128"/>
              </a:rPr>
              <a:t>時～</a:t>
            </a:r>
            <a:r>
              <a:rPr kumimoji="1" lang="en-US" altLang="ja-JP" sz="1200" b="1" dirty="0">
                <a:latin typeface="HGPｺﾞｼｯｸM" panose="020B0600000000000000" pitchFamily="50" charset="-128"/>
                <a:ea typeface="HGPｺﾞｼｯｸM" panose="020B0600000000000000" pitchFamily="50" charset="-128"/>
              </a:rPr>
              <a:t>13</a:t>
            </a:r>
            <a:r>
              <a:rPr kumimoji="1" lang="ja-JP" altLang="en-US" sz="1200" b="1" dirty="0">
                <a:latin typeface="HGPｺﾞｼｯｸM" panose="020B0600000000000000" pitchFamily="50" charset="-128"/>
                <a:ea typeface="HGPｺﾞｼｯｸM" panose="020B0600000000000000" pitchFamily="50" charset="-128"/>
              </a:rPr>
              <a:t>時となります。各自ご準備下さい。</a:t>
            </a:r>
            <a:r>
              <a:rPr kumimoji="1" lang="en-US" altLang="ja-JP" sz="1200" b="1" dirty="0">
                <a:latin typeface="HGPｺﾞｼｯｸM" panose="020B0600000000000000" pitchFamily="50" charset="-128"/>
                <a:ea typeface="HGPｺﾞｼｯｸM" panose="020B0600000000000000" pitchFamily="50" charset="-128"/>
              </a:rPr>
              <a:t> </a:t>
            </a:r>
            <a:endParaRPr kumimoji="1" lang="ja-JP" altLang="en-US" sz="1200" b="1" dirty="0">
              <a:latin typeface="HGPｺﾞｼｯｸM" panose="020B0600000000000000" pitchFamily="50" charset="-128"/>
              <a:ea typeface="HGPｺﾞｼｯｸM" panose="020B0600000000000000" pitchFamily="50" charset="-128"/>
            </a:endParaRPr>
          </a:p>
        </p:txBody>
      </p:sp>
      <p:sp>
        <p:nvSpPr>
          <p:cNvPr id="12" name="テキスト ボックス 11">
            <a:extLst>
              <a:ext uri="{FF2B5EF4-FFF2-40B4-BE49-F238E27FC236}">
                <a16:creationId xmlns:a16="http://schemas.microsoft.com/office/drawing/2014/main" id="{8087959A-A28D-63A1-5324-836D54DA091F}"/>
              </a:ext>
            </a:extLst>
          </p:cNvPr>
          <p:cNvSpPr txBox="1"/>
          <p:nvPr/>
        </p:nvSpPr>
        <p:spPr>
          <a:xfrm>
            <a:off x="5343744" y="486317"/>
            <a:ext cx="1823036" cy="461665"/>
          </a:xfrm>
          <a:prstGeom prst="rect">
            <a:avLst/>
          </a:prstGeom>
          <a:noFill/>
        </p:spPr>
        <p:txBody>
          <a:bodyPr wrap="square" rtlCol="0">
            <a:spAutoFit/>
          </a:bodyPr>
          <a:lstStyle/>
          <a:p>
            <a:pPr algn="r"/>
            <a:r>
              <a:rPr kumimoji="1" lang="ja-JP" altLang="en-US" sz="1200" dirty="0">
                <a:latin typeface="HGP創英角ｺﾞｼｯｸUB" panose="020B0900000000000000" pitchFamily="50" charset="-128"/>
                <a:ea typeface="HGP創英角ｺﾞｼｯｸUB" panose="020B0900000000000000" pitchFamily="50" charset="-128"/>
              </a:rPr>
              <a:t>沖中発第　３２６　号</a:t>
            </a:r>
            <a:endParaRPr kumimoji="1" lang="en-US" altLang="ja-JP" sz="1200" dirty="0">
              <a:latin typeface="HGP創英角ｺﾞｼｯｸUB" panose="020B0900000000000000" pitchFamily="50" charset="-128"/>
              <a:ea typeface="HGP創英角ｺﾞｼｯｸUB" panose="020B0900000000000000" pitchFamily="50" charset="-128"/>
            </a:endParaRPr>
          </a:p>
          <a:p>
            <a:pPr algn="r"/>
            <a:r>
              <a:rPr kumimoji="1" lang="ja-JP" altLang="en-US" sz="1200" dirty="0">
                <a:latin typeface="HGP創英角ｺﾞｼｯｸUB" panose="020B0900000000000000" pitchFamily="50" charset="-128"/>
                <a:ea typeface="HGP創英角ｺﾞｼｯｸUB" panose="020B0900000000000000" pitchFamily="50" charset="-128"/>
              </a:rPr>
              <a:t>令和 ７年 ７月 １８日</a:t>
            </a:r>
          </a:p>
        </p:txBody>
      </p:sp>
      <p:sp>
        <p:nvSpPr>
          <p:cNvPr id="2" name="テキスト ボックス 1">
            <a:extLst>
              <a:ext uri="{FF2B5EF4-FFF2-40B4-BE49-F238E27FC236}">
                <a16:creationId xmlns:a16="http://schemas.microsoft.com/office/drawing/2014/main" id="{0BB9B34F-9ED6-6CD2-F240-713CD2F753EA}"/>
              </a:ext>
            </a:extLst>
          </p:cNvPr>
          <p:cNvSpPr txBox="1"/>
          <p:nvPr/>
        </p:nvSpPr>
        <p:spPr>
          <a:xfrm>
            <a:off x="344432" y="5498829"/>
            <a:ext cx="6787128" cy="4447371"/>
          </a:xfrm>
          <a:prstGeom prst="rect">
            <a:avLst/>
          </a:prstGeom>
          <a:noFill/>
          <a:ln w="38100">
            <a:solidFill>
              <a:schemeClr val="accent1"/>
            </a:solidFill>
          </a:ln>
        </p:spPr>
        <p:txBody>
          <a:bodyPr wrap="square" rtlCol="0">
            <a:spAutoFit/>
          </a:bodyPr>
          <a:lstStyle/>
          <a:p>
            <a:pPr lvl="0" defTabSz="755934">
              <a:defRPr/>
            </a:pPr>
            <a:r>
              <a:rPr kumimoji="1" lang="ja-JP" altLang="en-US" sz="1700" b="1" dirty="0">
                <a:latin typeface="HGPｺﾞｼｯｸM" panose="020B0600000000000000" pitchFamily="50" charset="-128"/>
                <a:ea typeface="HGPｺﾞｼｯｸM" panose="020B0600000000000000" pitchFamily="50" charset="-128"/>
              </a:rPr>
              <a:t>　　　　</a:t>
            </a:r>
            <a:r>
              <a:rPr kumimoji="1" lang="ja-JP" altLang="en-US" sz="1700" b="1" u="sng" dirty="0">
                <a:latin typeface="HGPｺﾞｼｯｸM" panose="020B0600000000000000" pitchFamily="50" charset="-128"/>
                <a:ea typeface="HGPｺﾞｼｯｸM" panose="020B0600000000000000" pitchFamily="50" charset="-128"/>
              </a:rPr>
              <a:t>コミュニケーション力とストレスマネジメント能力を高めよう！</a:t>
            </a:r>
            <a:endParaRPr kumimoji="1" lang="en-US" altLang="ja-JP" sz="1700" b="1" u="sng" dirty="0">
              <a:latin typeface="HGPｺﾞｼｯｸM" panose="020B0600000000000000" pitchFamily="50" charset="-128"/>
              <a:ea typeface="HGPｺﾞｼｯｸM" panose="020B0600000000000000" pitchFamily="50" charset="-128"/>
            </a:endParaRPr>
          </a:p>
          <a:p>
            <a:pPr lvl="0" defTabSz="755934">
              <a:defRPr/>
            </a:pPr>
            <a:r>
              <a:rPr kumimoji="1" lang="ja-JP" altLang="en-US" sz="1300" dirty="0">
                <a:latin typeface="HGPｺﾞｼｯｸM" panose="020B0600000000000000" pitchFamily="50" charset="-128"/>
                <a:ea typeface="HGPｺﾞｼｯｸM" panose="020B0600000000000000" pitchFamily="50" charset="-128"/>
              </a:rPr>
              <a:t>　社会人としての基本姿勢を再確認し、自身の成長を振り返るとともに、今後さらに活躍するための視点とモチベーションを養う力を学ぶ内容です。　</a:t>
            </a:r>
            <a:endParaRPr kumimoji="1" lang="en-US" altLang="ja-JP" sz="1300" dirty="0">
              <a:solidFill>
                <a:schemeClr val="dk1"/>
              </a:solidFill>
            </a:endParaRPr>
          </a:p>
          <a:p>
            <a:r>
              <a:rPr kumimoji="1" lang="en-US" altLang="ja-JP" sz="1300" dirty="0">
                <a:solidFill>
                  <a:schemeClr val="dk1"/>
                </a:solidFill>
                <a:latin typeface="HGPｺﾞｼｯｸM" panose="020B0600000000000000" pitchFamily="50" charset="-128"/>
                <a:ea typeface="HGPｺﾞｼｯｸM" panose="020B0600000000000000" pitchFamily="50" charset="-128"/>
              </a:rPr>
              <a:t>●</a:t>
            </a:r>
            <a:r>
              <a:rPr kumimoji="1" lang="en-US" altLang="ja-JP" sz="1300" b="1" dirty="0">
                <a:solidFill>
                  <a:schemeClr val="dk1"/>
                </a:solidFill>
                <a:latin typeface="HGPｺﾞｼｯｸM" panose="020B0600000000000000" pitchFamily="50" charset="-128"/>
                <a:ea typeface="HGPｺﾞｼｯｸM" panose="020B0600000000000000" pitchFamily="50" charset="-128"/>
              </a:rPr>
              <a:t>4</a:t>
            </a:r>
            <a:r>
              <a:rPr kumimoji="1" lang="ja-JP" altLang="en-US" sz="1300" b="1" dirty="0">
                <a:solidFill>
                  <a:schemeClr val="dk1"/>
                </a:solidFill>
                <a:latin typeface="HGPｺﾞｼｯｸM" panose="020B0600000000000000" pitchFamily="50" charset="-128"/>
                <a:ea typeface="HGPｺﾞｼｯｸM" panose="020B0600000000000000" pitchFamily="50" charset="-128"/>
              </a:rPr>
              <a:t>月セミナーの振り返り</a:t>
            </a:r>
            <a:endParaRPr kumimoji="1" lang="en-US" altLang="ja-JP" sz="1300" b="1" dirty="0">
              <a:solidFill>
                <a:schemeClr val="dk1"/>
              </a:solidFill>
              <a:latin typeface="HGPｺﾞｼｯｸM" panose="020B0600000000000000" pitchFamily="50" charset="-128"/>
              <a:ea typeface="HGPｺﾞｼｯｸM" panose="020B0600000000000000" pitchFamily="50" charset="-128"/>
            </a:endParaRPr>
          </a:p>
          <a:p>
            <a:r>
              <a:rPr kumimoji="1" lang="ja-JP" altLang="en-US" sz="1300" dirty="0">
                <a:solidFill>
                  <a:schemeClr val="dk1"/>
                </a:solidFill>
                <a:latin typeface="HGPｺﾞｼｯｸM" panose="020B0600000000000000" pitchFamily="50" charset="-128"/>
                <a:ea typeface="HGPｺﾞｼｯｸM" panose="020B0600000000000000" pitchFamily="50" charset="-128"/>
              </a:rPr>
              <a:t>４月セミナーで学んだことを実際の業務でどのように実践できているかを振り返り、改めて意識づけを行ないます。</a:t>
            </a:r>
            <a:endParaRPr kumimoji="1" lang="ja-JP" altLang="ja-JP" sz="1300" dirty="0">
              <a:solidFill>
                <a:schemeClr val="dk1"/>
              </a:solidFill>
              <a:latin typeface="HGPｺﾞｼｯｸM" panose="020B0600000000000000" pitchFamily="50" charset="-128"/>
              <a:ea typeface="HGPｺﾞｼｯｸM" panose="020B0600000000000000" pitchFamily="50" charset="-128"/>
            </a:endParaRPr>
          </a:p>
          <a:p>
            <a:r>
              <a:rPr kumimoji="1" lang="en-US" altLang="ja-JP" sz="1300" dirty="0">
                <a:solidFill>
                  <a:schemeClr val="dk1"/>
                </a:solidFill>
                <a:latin typeface="HGPｺﾞｼｯｸM" panose="020B0600000000000000" pitchFamily="50" charset="-128"/>
                <a:ea typeface="HGPｺﾞｼｯｸM" panose="020B0600000000000000" pitchFamily="50" charset="-128"/>
              </a:rPr>
              <a:t>●</a:t>
            </a:r>
            <a:r>
              <a:rPr kumimoji="1" lang="ja-JP" altLang="en-US" sz="1300" b="1" dirty="0">
                <a:solidFill>
                  <a:schemeClr val="dk1"/>
                </a:solidFill>
                <a:latin typeface="HGPｺﾞｼｯｸM" panose="020B0600000000000000" pitchFamily="50" charset="-128"/>
                <a:ea typeface="HGPｺﾞｼｯｸM" panose="020B0600000000000000" pitchFamily="50" charset="-128"/>
              </a:rPr>
              <a:t>レジリエンス強化 </a:t>
            </a:r>
            <a:endParaRPr kumimoji="1" lang="en-US" altLang="ja-JP" sz="1300" b="1" dirty="0">
              <a:solidFill>
                <a:schemeClr val="dk1"/>
              </a:solidFill>
              <a:latin typeface="HGPｺﾞｼｯｸM" panose="020B0600000000000000" pitchFamily="50" charset="-128"/>
              <a:ea typeface="HGPｺﾞｼｯｸM" panose="020B0600000000000000" pitchFamily="50" charset="-128"/>
            </a:endParaRPr>
          </a:p>
          <a:p>
            <a:r>
              <a:rPr kumimoji="1" lang="ja-JP" altLang="en-US" sz="1300" dirty="0">
                <a:solidFill>
                  <a:schemeClr val="dk1"/>
                </a:solidFill>
                <a:latin typeface="HGPｺﾞｼｯｸM" panose="020B0600000000000000" pitchFamily="50" charset="-128"/>
                <a:ea typeface="HGPｺﾞｼｯｸM" panose="020B0600000000000000" pitchFamily="50" charset="-128"/>
              </a:rPr>
              <a:t>ストレスや挫折をしなやかに受け止め、前向きに乗り越える</a:t>
            </a:r>
            <a:r>
              <a:rPr kumimoji="1" lang="ja-JP" altLang="ja-JP" sz="1300" dirty="0">
                <a:solidFill>
                  <a:schemeClr val="dk1"/>
                </a:solidFill>
                <a:latin typeface="HGPｺﾞｼｯｸM" panose="020B0600000000000000" pitchFamily="50" charset="-128"/>
                <a:ea typeface="HGPｺﾞｼｯｸM" panose="020B0600000000000000" pitchFamily="50" charset="-128"/>
              </a:rPr>
              <a:t>心の力</a:t>
            </a:r>
            <a:r>
              <a:rPr kumimoji="1" lang="ja-JP" altLang="en-US" sz="1300" dirty="0">
                <a:solidFill>
                  <a:schemeClr val="dk1"/>
                </a:solidFill>
                <a:latin typeface="HGPｺﾞｼｯｸM" panose="020B0600000000000000" pitchFamily="50" charset="-128"/>
                <a:ea typeface="HGPｺﾞｼｯｸM" panose="020B0600000000000000" pitchFamily="50" charset="-128"/>
              </a:rPr>
              <a:t>「レジリエンス」について学び直します。改めて自分自身のレジリエンスに気づくとともにワークを通じて強化します。</a:t>
            </a:r>
            <a:endParaRPr kumimoji="1" lang="ja-JP" altLang="ja-JP" sz="1300" dirty="0">
              <a:solidFill>
                <a:schemeClr val="dk1"/>
              </a:solidFill>
              <a:latin typeface="HGPｺﾞｼｯｸM" panose="020B0600000000000000" pitchFamily="50" charset="-128"/>
              <a:ea typeface="HGPｺﾞｼｯｸM" panose="020B0600000000000000" pitchFamily="50" charset="-128"/>
            </a:endParaRPr>
          </a:p>
          <a:p>
            <a:r>
              <a:rPr kumimoji="1" lang="en-US" altLang="ja-JP" sz="1300" dirty="0">
                <a:solidFill>
                  <a:schemeClr val="dk1"/>
                </a:solidFill>
                <a:latin typeface="HGPｺﾞｼｯｸM" panose="020B0600000000000000" pitchFamily="50" charset="-128"/>
                <a:ea typeface="HGPｺﾞｼｯｸM" panose="020B0600000000000000" pitchFamily="50" charset="-128"/>
              </a:rPr>
              <a:t>●</a:t>
            </a:r>
            <a:r>
              <a:rPr kumimoji="1" lang="en-US" altLang="ja-JP" sz="1300" b="1" dirty="0">
                <a:solidFill>
                  <a:schemeClr val="dk1"/>
                </a:solidFill>
                <a:latin typeface="HGPｺﾞｼｯｸM" panose="020B0600000000000000" pitchFamily="50" charset="-128"/>
                <a:ea typeface="HGPｺﾞｼｯｸM" panose="020B0600000000000000" pitchFamily="50" charset="-128"/>
              </a:rPr>
              <a:t>DiSC</a:t>
            </a:r>
            <a:r>
              <a:rPr kumimoji="1" lang="ja-JP" altLang="en-US" sz="1300" b="1" dirty="0">
                <a:solidFill>
                  <a:schemeClr val="dk1"/>
                </a:solidFill>
                <a:latin typeface="HGPｺﾞｼｯｸM" panose="020B0600000000000000" pitchFamily="50" charset="-128"/>
                <a:ea typeface="HGPｺﾞｼｯｸM" panose="020B0600000000000000" pitchFamily="50" charset="-128"/>
              </a:rPr>
              <a:t>理論を活用したタイプ別コミュニケーション</a:t>
            </a:r>
            <a:endParaRPr kumimoji="1" lang="ja-JP" altLang="ja-JP" sz="1300" b="1" dirty="0">
              <a:solidFill>
                <a:schemeClr val="dk1"/>
              </a:solidFill>
              <a:latin typeface="HGPｺﾞｼｯｸM" panose="020B0600000000000000" pitchFamily="50" charset="-128"/>
              <a:ea typeface="HGPｺﾞｼｯｸM" panose="020B0600000000000000" pitchFamily="50" charset="-128"/>
            </a:endParaRPr>
          </a:p>
          <a:p>
            <a:r>
              <a:rPr kumimoji="1" lang="ja-JP" altLang="en-US" sz="1300" dirty="0">
                <a:solidFill>
                  <a:schemeClr val="dk1"/>
                </a:solidFill>
                <a:latin typeface="HGPｺﾞｼｯｸM" panose="020B0600000000000000" pitchFamily="50" charset="-128"/>
                <a:ea typeface="HGPｺﾞｼｯｸM" panose="020B0600000000000000" pitchFamily="50" charset="-128"/>
              </a:rPr>
              <a:t>個々の特性を４つに分類する</a:t>
            </a:r>
            <a:r>
              <a:rPr kumimoji="1" lang="en-US" altLang="ja-JP" sz="1300" dirty="0">
                <a:solidFill>
                  <a:schemeClr val="dk1"/>
                </a:solidFill>
                <a:latin typeface="HGPｺﾞｼｯｸM" panose="020B0600000000000000" pitchFamily="50" charset="-128"/>
                <a:ea typeface="HGPｺﾞｼｯｸM" panose="020B0600000000000000" pitchFamily="50" charset="-128"/>
              </a:rPr>
              <a:t>DiSC</a:t>
            </a:r>
            <a:r>
              <a:rPr kumimoji="1" lang="ja-JP" altLang="en-US" sz="1300" dirty="0">
                <a:solidFill>
                  <a:schemeClr val="dk1"/>
                </a:solidFill>
                <a:latin typeface="HGPｺﾞｼｯｸM" panose="020B0600000000000000" pitchFamily="50" charset="-128"/>
                <a:ea typeface="HGPｺﾞｼｯｸM" panose="020B0600000000000000" pitchFamily="50" charset="-128"/>
              </a:rPr>
              <a:t>理論を活用し、</a:t>
            </a:r>
            <a:r>
              <a:rPr kumimoji="1" lang="ja-JP" altLang="ja-JP" sz="1300" dirty="0">
                <a:solidFill>
                  <a:schemeClr val="dk1"/>
                </a:solidFill>
                <a:latin typeface="HGPｺﾞｼｯｸM" panose="020B0600000000000000" pitchFamily="50" charset="-128"/>
                <a:ea typeface="HGPｺﾞｼｯｸM" panose="020B0600000000000000" pitchFamily="50" charset="-128"/>
              </a:rPr>
              <a:t>職場での</a:t>
            </a:r>
            <a:r>
              <a:rPr kumimoji="1" lang="ja-JP" altLang="en-US" sz="1300" dirty="0">
                <a:solidFill>
                  <a:schemeClr val="dk1"/>
                </a:solidFill>
                <a:latin typeface="HGPｺﾞｼｯｸM" panose="020B0600000000000000" pitchFamily="50" charset="-128"/>
                <a:ea typeface="HGPｺﾞｼｯｸM" panose="020B0600000000000000" pitchFamily="50" charset="-128"/>
              </a:rPr>
              <a:t>意思疎通を</a:t>
            </a:r>
            <a:r>
              <a:rPr kumimoji="1" lang="ja-JP" altLang="ja-JP" sz="1300" dirty="0">
                <a:solidFill>
                  <a:schemeClr val="dk1"/>
                </a:solidFill>
                <a:latin typeface="HGPｺﾞｼｯｸM" panose="020B0600000000000000" pitchFamily="50" charset="-128"/>
                <a:ea typeface="HGPｺﾞｼｯｸM" panose="020B0600000000000000" pitchFamily="50" charset="-128"/>
              </a:rPr>
              <a:t>円滑</a:t>
            </a:r>
            <a:r>
              <a:rPr kumimoji="1" lang="ja-JP" altLang="en-US" sz="1300" dirty="0">
                <a:solidFill>
                  <a:schemeClr val="dk1"/>
                </a:solidFill>
                <a:latin typeface="HGPｺﾞｼｯｸM" panose="020B0600000000000000" pitchFamily="50" charset="-128"/>
                <a:ea typeface="HGPｺﾞｼｯｸM" panose="020B0600000000000000" pitchFamily="50" charset="-128"/>
              </a:rPr>
              <a:t>に進める</a:t>
            </a:r>
            <a:r>
              <a:rPr kumimoji="1" lang="ja-JP" altLang="ja-JP" sz="1300" dirty="0">
                <a:solidFill>
                  <a:schemeClr val="dk1"/>
                </a:solidFill>
                <a:latin typeface="HGPｺﾞｼｯｸM" panose="020B0600000000000000" pitchFamily="50" charset="-128"/>
                <a:ea typeface="HGPｺﾞｼｯｸM" panose="020B0600000000000000" pitchFamily="50" charset="-128"/>
              </a:rPr>
              <a:t>ため</a:t>
            </a:r>
            <a:r>
              <a:rPr kumimoji="1" lang="ja-JP" altLang="en-US" sz="1300" dirty="0">
                <a:solidFill>
                  <a:schemeClr val="dk1"/>
                </a:solidFill>
                <a:latin typeface="HGPｺﾞｼｯｸM" panose="020B0600000000000000" pitchFamily="50" charset="-128"/>
                <a:ea typeface="HGPｺﾞｼｯｸM" panose="020B0600000000000000" pitchFamily="50" charset="-128"/>
              </a:rPr>
              <a:t>に</a:t>
            </a:r>
            <a:r>
              <a:rPr kumimoji="1" lang="ja-JP" altLang="ja-JP" sz="1300" dirty="0">
                <a:solidFill>
                  <a:schemeClr val="dk1"/>
                </a:solidFill>
                <a:latin typeface="HGPｺﾞｼｯｸM" panose="020B0600000000000000" pitchFamily="50" charset="-128"/>
                <a:ea typeface="HGPｺﾞｼｯｸM" panose="020B0600000000000000" pitchFamily="50" charset="-128"/>
              </a:rPr>
              <a:t>聞き手・話し手として必要な</a:t>
            </a:r>
            <a:r>
              <a:rPr kumimoji="1" lang="ja-JP" altLang="en-US" sz="1300" dirty="0">
                <a:solidFill>
                  <a:schemeClr val="dk1"/>
                </a:solidFill>
                <a:latin typeface="HGPｺﾞｼｯｸM" panose="020B0600000000000000" pitchFamily="50" charset="-128"/>
                <a:ea typeface="HGPｺﾞｼｯｸM" panose="020B0600000000000000" pitchFamily="50" charset="-128"/>
              </a:rPr>
              <a:t>コミュニケーションスタイルを学んでいきます。</a:t>
            </a:r>
            <a:endParaRPr kumimoji="1" lang="en-US" altLang="ja-JP" sz="1300" dirty="0">
              <a:solidFill>
                <a:schemeClr val="dk1"/>
              </a:solidFill>
              <a:latin typeface="HGPｺﾞｼｯｸM" panose="020B0600000000000000" pitchFamily="50" charset="-128"/>
              <a:ea typeface="HGPｺﾞｼｯｸM" panose="020B0600000000000000" pitchFamily="50" charset="-128"/>
            </a:endParaRPr>
          </a:p>
          <a:p>
            <a:pPr marL="0" marR="0" lvl="0" indent="133350" algn="l" defTabSz="914400" rtl="0" eaLnBrk="0" fontAlgn="base" latinLnBrk="0" hangingPunct="0">
              <a:lnSpc>
                <a:spcPct val="100000"/>
              </a:lnSpc>
              <a:spcBef>
                <a:spcPct val="0"/>
              </a:spcBef>
              <a:spcAft>
                <a:spcPct val="0"/>
              </a:spcAft>
              <a:buClrTx/>
              <a:buSzTx/>
              <a:buFontTx/>
              <a:buNone/>
              <a:tabLst/>
              <a:defRPr/>
            </a:pPr>
            <a:endParaRPr kumimoji="1" lang="en-US" altLang="ja-JP" sz="1500" noProof="0" dirty="0">
              <a:solidFill>
                <a:schemeClr val="dk1"/>
              </a:solidFill>
              <a:latin typeface="HGPｺﾞｼｯｸM" panose="020B0600000000000000" pitchFamily="50" charset="-128"/>
              <a:ea typeface="HGPｺﾞｼｯｸM" panose="020B0600000000000000" pitchFamily="50" charset="-128"/>
            </a:endParaRPr>
          </a:p>
          <a:p>
            <a:pPr marL="0" marR="0" lvl="0" indent="13335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dirty="0">
                <a:ln>
                  <a:noFill/>
                </a:ln>
                <a:solidFill>
                  <a:schemeClr val="dk1"/>
                </a:solidFill>
                <a:effectLst/>
                <a:uLnTx/>
                <a:uFillTx/>
                <a:latin typeface="HGPｺﾞｼｯｸM" panose="020B0600000000000000" pitchFamily="50" charset="-128"/>
                <a:ea typeface="HGPｺﾞｼｯｸM" panose="020B0600000000000000" pitchFamily="50" charset="-128"/>
                <a:cs typeface="ＭＳ Ｐゴシック" panose="020B0600070205080204" pitchFamily="50" charset="-128"/>
              </a:rPr>
              <a:t>【</a:t>
            </a:r>
            <a:r>
              <a:rPr kumimoji="0" lang="ja-JP" altLang="en-US" sz="14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ＭＳ Ｐゴシック" panose="020B0600070205080204" pitchFamily="50" charset="-128"/>
              </a:rPr>
              <a:t>講師</a:t>
            </a:r>
            <a:r>
              <a:rPr lang="en-US" altLang="ja-JP" sz="1400" dirty="0">
                <a:solidFill>
                  <a:prstClr val="black"/>
                </a:solidFill>
                <a:latin typeface="HGPｺﾞｼｯｸM" panose="020B0600000000000000" pitchFamily="50" charset="-128"/>
                <a:ea typeface="HGPｺﾞｼｯｸM" panose="020B0600000000000000" pitchFamily="50" charset="-128"/>
                <a:cs typeface="ＭＳ Ｐゴシック" panose="020B0600070205080204" pitchFamily="50" charset="-128"/>
              </a:rPr>
              <a:t>】</a:t>
            </a:r>
            <a:r>
              <a:rPr lang="ja-JP" altLang="en-US" sz="1400" dirty="0">
                <a:solidFill>
                  <a:prstClr val="black"/>
                </a:solidFill>
                <a:latin typeface="HGPｺﾞｼｯｸM" panose="020B0600000000000000" pitchFamily="50" charset="-128"/>
                <a:ea typeface="HGPｺﾞｼｯｸM" panose="020B0600000000000000" pitchFamily="50" charset="-128"/>
                <a:cs typeface="ＭＳ Ｐゴシック" panose="020B0600070205080204" pitchFamily="50" charset="-128"/>
              </a:rPr>
              <a:t>　</a:t>
            </a:r>
            <a:r>
              <a:rPr kumimoji="0" lang="ja-JP" altLang="en-US" sz="14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ＭＳ Ｐゴシック" panose="020B0600070205080204" pitchFamily="50" charset="-128"/>
              </a:rPr>
              <a:t>株式会社ワダチラボ　久高せいや 氏</a:t>
            </a:r>
            <a:endParaRPr kumimoji="0" lang="en-US" altLang="ja-JP" sz="14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ＭＳ Ｐゴシック" panose="020B0600070205080204" pitchFamily="50" charset="-128"/>
            </a:endParaRPr>
          </a:p>
          <a:p>
            <a:pPr marL="0" marR="0" lvl="0" indent="133350" algn="l" defTabSz="914400" rtl="0" eaLnBrk="0" fontAlgn="base" latinLnBrk="0" hangingPunct="0">
              <a:lnSpc>
                <a:spcPct val="100000"/>
              </a:lnSpc>
              <a:spcBef>
                <a:spcPct val="0"/>
              </a:spcBef>
              <a:spcAft>
                <a:spcPct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ＭＳ Ｐゴシック" panose="020B060007020508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1988</a:t>
            </a: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年</a:t>
            </a:r>
            <a:r>
              <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4</a:t>
            </a: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月</a:t>
            </a:r>
            <a:r>
              <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21</a:t>
            </a: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日生まれ。沖縄県那覇市出身。 早稲田大学人間科学部を卒業後、２０１１年</a:t>
            </a:r>
            <a:endPar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　　　　　　　　　　　　　　　　　　　に福井テレビジョン放送株式会社、</a:t>
            </a:r>
            <a:r>
              <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2014</a:t>
            </a: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年に株式会社ラジオ沖縄へ入社し、アナウンサー</a:t>
            </a:r>
            <a:endPar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　　　　　　　　　　　　　　　　　　　・営業職の二刀流で売り上げに貢献。 </a:t>
            </a:r>
            <a:r>
              <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2022</a:t>
            </a: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年からは銀座コーチングスクール認定コーチと</a:t>
            </a:r>
            <a:endPar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　　　　　　　　　　　　　　　　　　　して年間</a:t>
            </a:r>
            <a:r>
              <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20</a:t>
            </a: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人とコーチ契約を結ぶ。 その経験から、支援の幅を広げたく、</a:t>
            </a:r>
            <a:r>
              <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2024</a:t>
            </a: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年</a:t>
            </a:r>
            <a:r>
              <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4</a:t>
            </a: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月ワダ</a:t>
            </a:r>
            <a:endPar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　　　　　　　　　　　　　　　　　　　チラボへ入社。これまでに、高校生の就職活動支援や、従業員１０</a:t>
            </a:r>
            <a:r>
              <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,000</a:t>
            </a: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名規模の企業にて</a:t>
            </a:r>
            <a:endParaRPr kumimoji="0" lang="en-US" altLang="ja-JP"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n-cs"/>
              </a:rPr>
              <a:t>　　　　　　　　　　　　　　　　　　　マナー・コミュニケーション研修を担当しています。 </a:t>
            </a:r>
            <a:endParaRPr kumimoji="0" lang="en-US" altLang="ja-JP"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ＭＳ Ｐゴシック" panose="020B0600070205080204" pitchFamily="50" charset="-128"/>
            </a:endParaRPr>
          </a:p>
          <a:p>
            <a:endParaRPr kumimoji="1" lang="ja-JP" altLang="ja-JP" sz="1400" dirty="0">
              <a:solidFill>
                <a:schemeClr val="dk1"/>
              </a:solidFill>
              <a:latin typeface="HGPｺﾞｼｯｸM" panose="020B0600000000000000" pitchFamily="50" charset="-128"/>
              <a:ea typeface="HGPｺﾞｼｯｸM" panose="020B0600000000000000" pitchFamily="50" charset="-128"/>
            </a:endParaRPr>
          </a:p>
        </p:txBody>
      </p:sp>
      <p:pic>
        <p:nvPicPr>
          <p:cNvPr id="16" name="図 15">
            <a:extLst>
              <a:ext uri="{FF2B5EF4-FFF2-40B4-BE49-F238E27FC236}">
                <a16:creationId xmlns:a16="http://schemas.microsoft.com/office/drawing/2014/main" id="{A9B0A575-EF6C-17B0-9166-84CD8C48C3E8}"/>
              </a:ext>
            </a:extLst>
          </p:cNvPr>
          <p:cNvPicPr>
            <a:picLocks noChangeAspect="1"/>
          </p:cNvPicPr>
          <p:nvPr/>
        </p:nvPicPr>
        <p:blipFill>
          <a:blip r:embed="rId2"/>
          <a:stretch>
            <a:fillRect/>
          </a:stretch>
        </p:blipFill>
        <p:spPr>
          <a:xfrm>
            <a:off x="557471" y="8531398"/>
            <a:ext cx="1183697" cy="1177980"/>
          </a:xfrm>
          <a:prstGeom prst="rect">
            <a:avLst/>
          </a:prstGeom>
        </p:spPr>
      </p:pic>
    </p:spTree>
    <p:extLst>
      <p:ext uri="{BB962C8B-B14F-4D97-AF65-F5344CB8AC3E}">
        <p14:creationId xmlns:p14="http://schemas.microsoft.com/office/powerpoint/2010/main" val="3486755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a:extLst>
              <a:ext uri="{FF2B5EF4-FFF2-40B4-BE49-F238E27FC236}">
                <a16:creationId xmlns:a16="http://schemas.microsoft.com/office/drawing/2014/main" id="{9C115D9F-2A88-4A2C-963D-6BEC3407DD6B}"/>
              </a:ext>
            </a:extLst>
          </p:cNvPr>
          <p:cNvSpPr txBox="1"/>
          <p:nvPr/>
        </p:nvSpPr>
        <p:spPr>
          <a:xfrm>
            <a:off x="469387" y="3637255"/>
            <a:ext cx="6620900" cy="4019049"/>
          </a:xfrm>
          <a:prstGeom prst="rect">
            <a:avLst/>
          </a:prstGeom>
          <a:noFill/>
        </p:spPr>
        <p:txBody>
          <a:bodyPr wrap="square" rtlCol="0">
            <a:spAutoFit/>
          </a:bodyPr>
          <a:lstStyle/>
          <a:p>
            <a:r>
              <a:rPr kumimoji="1" lang="ja-JP" altLang="en-US" sz="1300" dirty="0">
                <a:latin typeface="HGPｺﾞｼｯｸM" panose="020B0600000000000000" pitchFamily="50" charset="-128"/>
                <a:ea typeface="HGPｺﾞｼｯｸM" panose="020B0600000000000000" pitchFamily="50" charset="-128"/>
              </a:rPr>
              <a:t>右記の二次元コードを読み取り、</a:t>
            </a:r>
            <a:r>
              <a:rPr kumimoji="1" lang="en-US" altLang="ja-JP" sz="1300" dirty="0">
                <a:latin typeface="HGPｺﾞｼｯｸM" panose="020B0600000000000000" pitchFamily="50" charset="-128"/>
                <a:ea typeface="HGPｺﾞｼｯｸM" panose="020B0600000000000000" pitchFamily="50" charset="-128"/>
              </a:rPr>
              <a:t>Google</a:t>
            </a:r>
            <a:r>
              <a:rPr kumimoji="1" lang="ja-JP" altLang="en-US" sz="1300" dirty="0">
                <a:latin typeface="HGPｺﾞｼｯｸM" panose="020B0600000000000000" pitchFamily="50" charset="-128"/>
                <a:ea typeface="HGPｺﾞｼｯｸM" panose="020B0600000000000000" pitchFamily="50" charset="-128"/>
              </a:rPr>
              <a:t>フォームへ移動してお申込みください。</a:t>
            </a:r>
            <a:endParaRPr kumimoji="1" lang="en-US" altLang="ja-JP" sz="1300" dirty="0">
              <a:latin typeface="HGPｺﾞｼｯｸM" panose="020B0600000000000000" pitchFamily="50" charset="-128"/>
              <a:ea typeface="HGPｺﾞｼｯｸM" panose="020B0600000000000000" pitchFamily="50" charset="-128"/>
            </a:endParaRPr>
          </a:p>
          <a:p>
            <a:r>
              <a:rPr kumimoji="1" lang="ja-JP" altLang="en-US" sz="1300" dirty="0">
                <a:latin typeface="HGPｺﾞｼｯｸM" panose="020B0600000000000000" pitchFamily="50" charset="-128"/>
                <a:ea typeface="HGPｺﾞｼｯｸM" panose="020B0600000000000000" pitchFamily="50" charset="-128"/>
              </a:rPr>
              <a:t>または、沖縄県中小企業団体中央会ホームページの新着情報にある</a:t>
            </a:r>
            <a:r>
              <a:rPr kumimoji="1" lang="en-US" altLang="ja-JP" sz="1300" dirty="0">
                <a:latin typeface="HGPｺﾞｼｯｸM" panose="020B0600000000000000" pitchFamily="50" charset="-128"/>
                <a:ea typeface="HGPｺﾞｼｯｸM" panose="020B0600000000000000" pitchFamily="50" charset="-128"/>
              </a:rPr>
              <a:t>『</a:t>
            </a:r>
            <a:r>
              <a:rPr kumimoji="1" lang="ja-JP" altLang="en-US" sz="1300" dirty="0">
                <a:latin typeface="HGPｺﾞｼｯｸM" panose="020B0600000000000000" pitchFamily="50" charset="-128"/>
                <a:ea typeface="HGPｺﾞｼｯｸM" panose="020B0600000000000000" pitchFamily="50" charset="-128"/>
              </a:rPr>
              <a:t>９月１７日開催</a:t>
            </a:r>
            <a:r>
              <a:rPr kumimoji="1" lang="ja-JP" altLang="en-US" sz="1300" dirty="0">
                <a:latin typeface="HGSｺﾞｼｯｸM" panose="020B0600000000000000" pitchFamily="50" charset="-128"/>
                <a:ea typeface="HGSｺﾞｼｯｸM" panose="020B0600000000000000" pitchFamily="50" charset="-128"/>
              </a:rPr>
              <a:t>！若手社員フォローアップセミナー ～</a:t>
            </a:r>
            <a:r>
              <a:rPr lang="ja-JP" altLang="en-US" sz="1300" kern="100" dirty="0">
                <a:effectLst/>
                <a:latin typeface="HGSｺﾞｼｯｸM" panose="020B0600000000000000" pitchFamily="50" charset="-128"/>
                <a:ea typeface="HGSｺﾞｼｯｸM" panose="020B0600000000000000" pitchFamily="50" charset="-128"/>
                <a:cs typeface="Times New Roman" panose="02020603050405020304" pitchFamily="18" charset="0"/>
              </a:rPr>
              <a:t>社会人としての“自分らしい成長”のために</a:t>
            </a:r>
            <a:r>
              <a:rPr kumimoji="1" lang="ja-JP" altLang="en-US" sz="1300" dirty="0">
                <a:latin typeface="HGSｺﾞｼｯｸM" panose="020B0600000000000000" pitchFamily="50" charset="-128"/>
                <a:ea typeface="HGSｺﾞｼｯｸM" panose="020B0600000000000000" pitchFamily="50" charset="-128"/>
              </a:rPr>
              <a:t>～</a:t>
            </a:r>
            <a:r>
              <a:rPr kumimoji="1" lang="en-US" altLang="ja-JP" sz="1300" dirty="0">
                <a:latin typeface="HGPｺﾞｼｯｸM" panose="020B0600000000000000" pitchFamily="50" charset="-128"/>
                <a:ea typeface="HGPｺﾞｼｯｸM" panose="020B0600000000000000" pitchFamily="50" charset="-128"/>
              </a:rPr>
              <a:t>』</a:t>
            </a:r>
            <a:r>
              <a:rPr kumimoji="1" lang="ja-JP" altLang="en-US" sz="1300" dirty="0">
                <a:latin typeface="HGPｺﾞｼｯｸM" panose="020B0600000000000000" pitchFamily="50" charset="-128"/>
                <a:ea typeface="HGPｺﾞｼｯｸM" panose="020B0600000000000000" pitchFamily="50" charset="-128"/>
              </a:rPr>
              <a:t>からお申込み、または、ＵＲＬ：　</a:t>
            </a:r>
            <a:r>
              <a:rPr kumimoji="1" lang="en-US" altLang="ja-JP" sz="1300" dirty="0">
                <a:latin typeface="HGPｺﾞｼｯｸM" panose="020B0600000000000000" pitchFamily="50" charset="-128"/>
                <a:ea typeface="HGPｺﾞｼｯｸM" panose="020B0600000000000000" pitchFamily="50" charset="-128"/>
                <a:hlinkClick r:id="rId2"/>
              </a:rPr>
              <a:t>https://forms.gle/hnz8q9wMBYBtwcnh7</a:t>
            </a:r>
            <a:r>
              <a:rPr kumimoji="1" lang="ja-JP" altLang="en-US" sz="1300" dirty="0">
                <a:latin typeface="HGPｺﾞｼｯｸM" panose="020B0600000000000000" pitchFamily="50" charset="-128"/>
                <a:ea typeface="HGPｺﾞｼｯｸM" panose="020B0600000000000000" pitchFamily="50" charset="-128"/>
              </a:rPr>
              <a:t>　からお申込みください。</a:t>
            </a:r>
            <a:endParaRPr kumimoji="1" lang="en-US" altLang="ja-JP" sz="1300" dirty="0">
              <a:latin typeface="HGPｺﾞｼｯｸM" panose="020B0600000000000000" pitchFamily="50" charset="-128"/>
              <a:ea typeface="HGPｺﾞｼｯｸM" panose="020B0600000000000000" pitchFamily="50" charset="-128"/>
            </a:endParaRPr>
          </a:p>
          <a:p>
            <a:endParaRPr kumimoji="1" lang="ja-JP" altLang="en-US" sz="1300" dirty="0">
              <a:latin typeface="HGPｺﾞｼｯｸM" panose="020B0600000000000000" pitchFamily="50" charset="-128"/>
              <a:ea typeface="HGPｺﾞｼｯｸM" panose="020B0600000000000000" pitchFamily="50" charset="-128"/>
            </a:endParaRPr>
          </a:p>
          <a:p>
            <a:r>
              <a:rPr kumimoji="1" lang="ja-JP" altLang="en-US" sz="1300" dirty="0">
                <a:latin typeface="HGPｺﾞｼｯｸM" panose="020B0600000000000000" pitchFamily="50" charset="-128"/>
                <a:ea typeface="HGPｺﾞｼｯｸM" panose="020B0600000000000000" pitchFamily="50" charset="-128"/>
              </a:rPr>
              <a:t>　　　　　　　　下記内容について、ご入力お願いします。　　　　　　　　　　　　</a:t>
            </a:r>
            <a:endParaRPr kumimoji="1" lang="en-US" altLang="ja-JP" sz="1300" dirty="0">
              <a:latin typeface="HGPｺﾞｼｯｸM" panose="020B0600000000000000" pitchFamily="50" charset="-128"/>
              <a:ea typeface="HGPｺﾞｼｯｸM" panose="020B0600000000000000" pitchFamily="50" charset="-128"/>
            </a:endParaRPr>
          </a:p>
          <a:p>
            <a:pPr>
              <a:lnSpc>
                <a:spcPts val="1700"/>
              </a:lnSpc>
            </a:pPr>
            <a:r>
              <a:rPr lang="ja-JP" altLang="en-US" sz="1300" b="0" kern="100" dirty="0">
                <a:solidFill>
                  <a:sysClr val="windowText" lastClr="000000"/>
                </a:solidFill>
                <a:effectLst/>
                <a:latin typeface="HGPｺﾞｼｯｸM" panose="020B0600000000000000" pitchFamily="50" charset="-128"/>
                <a:ea typeface="HGPｺﾞｼｯｸM" panose="020B0600000000000000" pitchFamily="50" charset="-128"/>
              </a:rPr>
              <a:t>　　　　　　　　</a:t>
            </a:r>
            <a:r>
              <a:rPr lang="en-US" altLang="ja-JP" sz="1300" b="0" kern="100" dirty="0">
                <a:solidFill>
                  <a:sysClr val="windowText" lastClr="000000"/>
                </a:solidFill>
                <a:effectLst/>
                <a:latin typeface="HGPｺﾞｼｯｸM" panose="020B0600000000000000" pitchFamily="50" charset="-128"/>
                <a:ea typeface="HGPｺﾞｼｯｸM" panose="020B0600000000000000" pitchFamily="50" charset="-128"/>
              </a:rPr>
              <a:t>(1)</a:t>
            </a:r>
            <a:r>
              <a:rPr lang="ja-JP" altLang="ja-JP" sz="1300" b="0" kern="100" dirty="0">
                <a:solidFill>
                  <a:sysClr val="windowText" lastClr="000000"/>
                </a:solidFill>
                <a:effectLst/>
                <a:latin typeface="HGPｺﾞｼｯｸM" panose="020B0600000000000000" pitchFamily="50" charset="-128"/>
                <a:ea typeface="HGPｺﾞｼｯｸM" panose="020B0600000000000000" pitchFamily="50" charset="-128"/>
              </a:rPr>
              <a:t>組合名・会社名</a:t>
            </a:r>
            <a:endParaRPr lang="en-US" altLang="ja-JP" sz="1300" b="0" kern="100" dirty="0">
              <a:solidFill>
                <a:sysClr val="windowText" lastClr="000000"/>
              </a:solidFill>
              <a:effectLst/>
              <a:latin typeface="HGPｺﾞｼｯｸM" panose="020B0600000000000000" pitchFamily="50" charset="-128"/>
              <a:ea typeface="HGPｺﾞｼｯｸM" panose="020B0600000000000000" pitchFamily="50" charset="-128"/>
            </a:endParaRPr>
          </a:p>
          <a:p>
            <a:pPr>
              <a:lnSpc>
                <a:spcPts val="1700"/>
              </a:lnSpc>
            </a:pPr>
            <a:r>
              <a:rPr lang="ja-JP" altLang="en-US" sz="1300" b="0" kern="100" dirty="0">
                <a:solidFill>
                  <a:sysClr val="windowText" lastClr="000000"/>
                </a:solidFill>
                <a:effectLst/>
                <a:latin typeface="HGPｺﾞｼｯｸM" panose="020B0600000000000000" pitchFamily="50" charset="-128"/>
                <a:ea typeface="HGPｺﾞｼｯｸM" panose="020B0600000000000000" pitchFamily="50" charset="-128"/>
              </a:rPr>
              <a:t>　　　　　　　　</a:t>
            </a:r>
            <a:r>
              <a:rPr lang="en-US" altLang="ja-JP" sz="1300" b="0" kern="100" dirty="0">
                <a:solidFill>
                  <a:sysClr val="windowText" lastClr="000000"/>
                </a:solidFill>
                <a:effectLst/>
                <a:latin typeface="HGPｺﾞｼｯｸM" panose="020B0600000000000000" pitchFamily="50" charset="-128"/>
                <a:ea typeface="HGPｺﾞｼｯｸM" panose="020B0600000000000000" pitchFamily="50" charset="-128"/>
              </a:rPr>
              <a:t>(2)</a:t>
            </a:r>
            <a:r>
              <a:rPr lang="ja-JP" altLang="ja-JP" sz="1300" b="0" kern="100" dirty="0">
                <a:solidFill>
                  <a:sysClr val="windowText" lastClr="000000"/>
                </a:solidFill>
                <a:effectLst/>
                <a:latin typeface="HGPｺﾞｼｯｸM" panose="020B0600000000000000" pitchFamily="50" charset="-128"/>
                <a:ea typeface="HGPｺﾞｼｯｸM" panose="020B0600000000000000" pitchFamily="50" charset="-128"/>
              </a:rPr>
              <a:t>担当者氏名</a:t>
            </a:r>
            <a:r>
              <a:rPr lang="ja-JP" altLang="en-US" sz="1300" b="0" kern="100" dirty="0">
                <a:solidFill>
                  <a:sysClr val="windowText" lastClr="000000"/>
                </a:solidFill>
                <a:effectLst/>
                <a:latin typeface="HGPｺﾞｼｯｸM" panose="020B0600000000000000" pitchFamily="50" charset="-128"/>
                <a:ea typeface="HGPｺﾞｼｯｸM" panose="020B0600000000000000" pitchFamily="50" charset="-128"/>
              </a:rPr>
              <a:t>、担当者メールアドレス、</a:t>
            </a:r>
            <a:r>
              <a:rPr lang="ja-JP" altLang="ja-JP" sz="1300" b="0" kern="100" dirty="0">
                <a:solidFill>
                  <a:sysClr val="windowText" lastClr="000000"/>
                </a:solidFill>
                <a:effectLst/>
                <a:latin typeface="HGPｺﾞｼｯｸM" panose="020B0600000000000000" pitchFamily="50" charset="-128"/>
                <a:ea typeface="HGPｺﾞｼｯｸM" panose="020B0600000000000000" pitchFamily="50" charset="-128"/>
              </a:rPr>
              <a:t>電話</a:t>
            </a:r>
            <a:r>
              <a:rPr lang="ja-JP" altLang="en-US" sz="1300" b="0" kern="100" dirty="0">
                <a:solidFill>
                  <a:sysClr val="windowText" lastClr="000000"/>
                </a:solidFill>
                <a:effectLst/>
                <a:latin typeface="HGPｺﾞｼｯｸM" panose="020B0600000000000000" pitchFamily="50" charset="-128"/>
                <a:ea typeface="HGPｺﾞｼｯｸM" panose="020B0600000000000000" pitchFamily="50" charset="-128"/>
              </a:rPr>
              <a:t>番号</a:t>
            </a:r>
            <a:endParaRPr lang="en-US" altLang="ja-JP" sz="1300" b="0" kern="100" dirty="0">
              <a:solidFill>
                <a:sysClr val="windowText" lastClr="000000"/>
              </a:solidFill>
              <a:effectLst/>
              <a:latin typeface="HGPｺﾞｼｯｸM" panose="020B0600000000000000" pitchFamily="50" charset="-128"/>
              <a:ea typeface="HGPｺﾞｼｯｸM" panose="020B0600000000000000" pitchFamily="50" charset="-128"/>
            </a:endParaRPr>
          </a:p>
          <a:p>
            <a:pPr>
              <a:lnSpc>
                <a:spcPts val="1700"/>
              </a:lnSpc>
            </a:pPr>
            <a:r>
              <a:rPr lang="ja-JP" altLang="en-US" sz="1300" b="0" kern="100" dirty="0">
                <a:solidFill>
                  <a:sysClr val="windowText" lastClr="000000"/>
                </a:solidFill>
                <a:effectLst/>
                <a:latin typeface="HGPｺﾞｼｯｸM" panose="020B0600000000000000" pitchFamily="50" charset="-128"/>
                <a:ea typeface="HGPｺﾞｼｯｸM" panose="020B0600000000000000" pitchFamily="50" charset="-128"/>
              </a:rPr>
              <a:t>　　　　　　　　</a:t>
            </a:r>
            <a:r>
              <a:rPr lang="en-US" altLang="ja-JP" sz="1300" b="0" kern="100" dirty="0">
                <a:solidFill>
                  <a:sysClr val="windowText" lastClr="000000"/>
                </a:solidFill>
                <a:effectLst/>
                <a:latin typeface="HGPｺﾞｼｯｸM" panose="020B0600000000000000" pitchFamily="50" charset="-128"/>
                <a:ea typeface="HGPｺﾞｼｯｸM" panose="020B0600000000000000" pitchFamily="50" charset="-128"/>
              </a:rPr>
              <a:t>(3)</a:t>
            </a:r>
            <a:r>
              <a:rPr lang="ja-JP" altLang="en-US" sz="1300" b="0" kern="100" dirty="0">
                <a:solidFill>
                  <a:sysClr val="windowText" lastClr="000000"/>
                </a:solidFill>
                <a:effectLst/>
                <a:latin typeface="HGPｺﾞｼｯｸM" panose="020B0600000000000000" pitchFamily="50" charset="-128"/>
                <a:ea typeface="HGPｺﾞｼｯｸM" panose="020B0600000000000000" pitchFamily="50" charset="-128"/>
              </a:rPr>
              <a:t>参加者氏名（入社年月）</a:t>
            </a:r>
            <a:endParaRPr lang="en-US" altLang="ja-JP" sz="1300" b="0" kern="100" dirty="0">
              <a:solidFill>
                <a:sysClr val="windowText" lastClr="000000"/>
              </a:solidFill>
              <a:effectLst/>
              <a:latin typeface="HGPｺﾞｼｯｸM" panose="020B0600000000000000" pitchFamily="50" charset="-128"/>
              <a:ea typeface="HGPｺﾞｼｯｸM" panose="020B0600000000000000" pitchFamily="50" charset="-128"/>
            </a:endParaRPr>
          </a:p>
          <a:p>
            <a:pPr>
              <a:lnSpc>
                <a:spcPts val="1700"/>
              </a:lnSpc>
            </a:pPr>
            <a:endParaRPr lang="en-US" altLang="ja-JP" sz="1300" b="0" kern="100" dirty="0">
              <a:solidFill>
                <a:sysClr val="windowText" lastClr="000000"/>
              </a:solidFill>
              <a:effectLst/>
              <a:latin typeface="HGPｺﾞｼｯｸM" panose="020B0600000000000000" pitchFamily="50" charset="-128"/>
              <a:ea typeface="HGPｺﾞｼｯｸM" panose="020B0600000000000000" pitchFamily="50" charset="-128"/>
            </a:endParaRPr>
          </a:p>
          <a:p>
            <a:pPr marL="0" marR="0" lvl="0" indent="0" algn="l" defTabSz="755934" rtl="0" eaLnBrk="1" fontAlgn="auto" latinLnBrk="0" hangingPunct="1">
              <a:lnSpc>
                <a:spcPts val="1700"/>
              </a:lnSpc>
              <a:spcBef>
                <a:spcPts val="0"/>
              </a:spcBef>
              <a:spcAft>
                <a:spcPts val="0"/>
              </a:spcAft>
              <a:buClrTx/>
              <a:buSzTx/>
              <a:buFontTx/>
              <a:buNone/>
              <a:tabLst/>
              <a:defRPr/>
            </a:pPr>
            <a:r>
              <a:rPr lang="ja-JP" altLang="en-US" sz="1300" b="0" kern="100" dirty="0">
                <a:solidFill>
                  <a:sysClr val="windowText" lastClr="000000"/>
                </a:solidFill>
                <a:effectLst/>
                <a:latin typeface="HGPｺﾞｼｯｸM" panose="020B0600000000000000" pitchFamily="50" charset="-128"/>
                <a:ea typeface="HGPｺﾞｼｯｸM" panose="020B0600000000000000" pitchFamily="50" charset="-128"/>
              </a:rPr>
              <a:t>　　　　　　　　　</a:t>
            </a:r>
            <a:r>
              <a:rPr lang="ja-JP" altLang="en-US" sz="1300" kern="100" dirty="0">
                <a:latin typeface="HGPｺﾞｼｯｸM" panose="020B0600000000000000" pitchFamily="50" charset="-128"/>
                <a:ea typeface="HGPｺﾞｼｯｸM" panose="020B0600000000000000" pitchFamily="50" charset="-128"/>
                <a:cs typeface="Times New Roman" panose="02020603050405020304" pitchFamily="18" charset="0"/>
              </a:rPr>
              <a:t>申込期限：令和</a:t>
            </a:r>
            <a:r>
              <a:rPr lang="en-US" altLang="ja-JP" sz="1300" kern="100" dirty="0">
                <a:latin typeface="HGPｺﾞｼｯｸM" panose="020B0600000000000000" pitchFamily="50" charset="-128"/>
                <a:ea typeface="HGPｺﾞｼｯｸM" panose="020B0600000000000000" pitchFamily="50" charset="-128"/>
                <a:cs typeface="Times New Roman" panose="02020603050405020304" pitchFamily="18" charset="0"/>
              </a:rPr>
              <a:t>7</a:t>
            </a:r>
            <a:r>
              <a:rPr lang="ja-JP" altLang="en-US" sz="1300" kern="100" dirty="0">
                <a:latin typeface="HGPｺﾞｼｯｸM" panose="020B0600000000000000" pitchFamily="50" charset="-128"/>
                <a:ea typeface="HGPｺﾞｼｯｸM" panose="020B0600000000000000" pitchFamily="50" charset="-128"/>
                <a:cs typeface="Times New Roman" panose="02020603050405020304" pitchFamily="18" charset="0"/>
              </a:rPr>
              <a:t>年９月５日</a:t>
            </a:r>
            <a:r>
              <a:rPr lang="en-US" altLang="ja-JP" sz="13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300" kern="100" dirty="0">
                <a:latin typeface="HGPｺﾞｼｯｸM" panose="020B0600000000000000" pitchFamily="50" charset="-128"/>
                <a:ea typeface="HGPｺﾞｼｯｸM" panose="020B0600000000000000" pitchFamily="50" charset="-128"/>
                <a:cs typeface="Times New Roman" panose="02020603050405020304" pitchFamily="18" charset="0"/>
              </a:rPr>
              <a:t>金</a:t>
            </a:r>
            <a:r>
              <a:rPr lang="en-US" altLang="ja-JP" sz="13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300" kern="100" dirty="0">
                <a:latin typeface="HGPｺﾞｼｯｸM" panose="020B0600000000000000" pitchFamily="50" charset="-128"/>
                <a:ea typeface="HGPｺﾞｼｯｸM" panose="020B0600000000000000" pitchFamily="50" charset="-128"/>
                <a:cs typeface="Times New Roman" panose="02020603050405020304" pitchFamily="18" charset="0"/>
              </a:rPr>
              <a:t>締切　　</a:t>
            </a:r>
            <a:endParaRPr lang="en-US" altLang="ja-JP" sz="13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0" marR="0" lvl="0" indent="0" algn="l" defTabSz="755934" rtl="0" eaLnBrk="1" fontAlgn="auto" latinLnBrk="0" hangingPunct="1">
              <a:lnSpc>
                <a:spcPts val="1700"/>
              </a:lnSpc>
              <a:spcBef>
                <a:spcPts val="0"/>
              </a:spcBef>
              <a:spcAft>
                <a:spcPts val="0"/>
              </a:spcAft>
              <a:buClrTx/>
              <a:buSzTx/>
              <a:buFontTx/>
              <a:buNone/>
              <a:tabLst/>
              <a:defRPr/>
            </a:pPr>
            <a:r>
              <a:rPr lang="ja-JP" altLang="en-US" sz="13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3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300" kern="100" dirty="0">
                <a:latin typeface="HGPｺﾞｼｯｸM" panose="020B0600000000000000" pitchFamily="50" charset="-128"/>
                <a:ea typeface="HGPｺﾞｼｯｸM" panose="020B0600000000000000" pitchFamily="50" charset="-128"/>
                <a:cs typeface="Times New Roman" panose="02020603050405020304" pitchFamily="18" charset="0"/>
              </a:rPr>
              <a:t>ただし、定員に達し次第、受付終了</a:t>
            </a:r>
            <a:endParaRPr lang="en-US" altLang="ja-JP" sz="13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0" marR="0" lvl="0" indent="0" algn="l" defTabSz="755934" rtl="0" eaLnBrk="1" fontAlgn="auto" latinLnBrk="0" hangingPunct="1">
              <a:lnSpc>
                <a:spcPts val="1700"/>
              </a:lnSpc>
              <a:spcBef>
                <a:spcPts val="0"/>
              </a:spcBef>
              <a:spcAft>
                <a:spcPts val="0"/>
              </a:spcAft>
              <a:buClrTx/>
              <a:buSzTx/>
              <a:buFontTx/>
              <a:buNone/>
              <a:tabLst/>
              <a:defRPr/>
            </a:pPr>
            <a:endParaRPr lang="en-US" altLang="ja-JP" sz="13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r>
              <a:rPr kumimoji="1" lang="ja-JP" altLang="en-US" sz="1300" dirty="0">
                <a:latin typeface="HGPｺﾞｼｯｸM" panose="020B0600000000000000" pitchFamily="50" charset="-128"/>
                <a:ea typeface="HGPｺﾞｼｯｸM" panose="020B0600000000000000" pitchFamily="50" charset="-128"/>
              </a:rPr>
              <a:t>①筆記用具をご持参ください</a:t>
            </a:r>
            <a:endParaRPr kumimoji="1" lang="en-US" altLang="ja-JP" sz="1300" dirty="0">
              <a:latin typeface="HGPｺﾞｼｯｸM" panose="020B0600000000000000" pitchFamily="50" charset="-128"/>
              <a:ea typeface="HGPｺﾞｼｯｸM" panose="020B0600000000000000" pitchFamily="50" charset="-128"/>
            </a:endParaRPr>
          </a:p>
          <a:p>
            <a:r>
              <a:rPr kumimoji="1" lang="ja-JP" altLang="en-US" sz="1300" dirty="0">
                <a:latin typeface="HGPｺﾞｼｯｸM" panose="020B0600000000000000" pitchFamily="50" charset="-128"/>
                <a:ea typeface="HGPｺﾞｼｯｸM" panose="020B0600000000000000" pitchFamily="50" charset="-128"/>
              </a:rPr>
              <a:t>②参加の方は各自で昼食の準備をお願い致します。</a:t>
            </a:r>
            <a:endParaRPr kumimoji="1" lang="en-US" altLang="ja-JP" sz="1300" dirty="0">
              <a:latin typeface="HGPｺﾞｼｯｸM" panose="020B0600000000000000" pitchFamily="50" charset="-128"/>
              <a:ea typeface="HGPｺﾞｼｯｸM" panose="020B0600000000000000" pitchFamily="50" charset="-128"/>
            </a:endParaRPr>
          </a:p>
          <a:p>
            <a:r>
              <a:rPr kumimoji="1" lang="ja-JP" altLang="en-US" sz="1300" dirty="0">
                <a:latin typeface="HGPｺﾞｼｯｸM" panose="020B0600000000000000" pitchFamily="50" charset="-128"/>
                <a:ea typeface="HGPｺﾞｼｯｸM" panose="020B0600000000000000" pitchFamily="50" charset="-128"/>
              </a:rPr>
              <a:t>③万が一、当日体調が悪い場合には、参加をお控えください。</a:t>
            </a:r>
            <a:endParaRPr lang="en-US" altLang="ja-JP" sz="13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r>
              <a:rPr kumimoji="1" lang="en-US" altLang="ja-JP" sz="1300" dirty="0">
                <a:latin typeface="HGPｺﾞｼｯｸM" panose="020B0600000000000000" pitchFamily="50" charset="-128"/>
                <a:ea typeface="HGPｺﾞｼｯｸM" panose="020B0600000000000000" pitchFamily="50" charset="-128"/>
              </a:rPr>
              <a:t>※</a:t>
            </a:r>
            <a:r>
              <a:rPr kumimoji="1" lang="ja-JP" altLang="en-US" sz="1300" b="1" u="sng" dirty="0">
                <a:solidFill>
                  <a:srgbClr val="FF0000"/>
                </a:solidFill>
                <a:latin typeface="HGPｺﾞｼｯｸM" panose="020B0600000000000000" pitchFamily="50" charset="-128"/>
                <a:ea typeface="HGPｺﾞｼｯｸM" panose="020B0600000000000000" pitchFamily="50" charset="-128"/>
              </a:rPr>
              <a:t>担当者様の見学も可能となっております。</a:t>
            </a:r>
            <a:endParaRPr kumimoji="1" lang="en-US" altLang="ja-JP" sz="1300" b="1" u="sng" dirty="0">
              <a:solidFill>
                <a:srgbClr val="FF0000"/>
              </a:solidFill>
              <a:latin typeface="HGPｺﾞｼｯｸM" panose="020B0600000000000000" pitchFamily="50" charset="-128"/>
              <a:ea typeface="HGPｺﾞｼｯｸM" panose="020B0600000000000000" pitchFamily="50" charset="-128"/>
            </a:endParaRPr>
          </a:p>
          <a:p>
            <a:r>
              <a:rPr kumimoji="1" lang="ja-JP" altLang="en-US" sz="1300" dirty="0">
                <a:latin typeface="HGPｺﾞｼｯｸM" panose="020B0600000000000000" pitchFamily="50" charset="-128"/>
                <a:ea typeface="HGPｺﾞｼｯｸM" panose="020B0600000000000000" pitchFamily="50" charset="-128"/>
              </a:rPr>
              <a:t>　受講者の様子やセミナーの雰囲気を確認出来ます。</a:t>
            </a:r>
            <a:endParaRPr kumimoji="1" lang="en-US" altLang="ja-JP" sz="1300" dirty="0">
              <a:latin typeface="HGPｺﾞｼｯｸM" panose="020B0600000000000000" pitchFamily="50" charset="-128"/>
              <a:ea typeface="HGPｺﾞｼｯｸM" panose="020B0600000000000000" pitchFamily="50" charset="-128"/>
            </a:endParaRPr>
          </a:p>
          <a:p>
            <a:r>
              <a:rPr kumimoji="1" lang="ja-JP" altLang="en-US" sz="1300" dirty="0">
                <a:latin typeface="HGPｺﾞｼｯｸM" panose="020B0600000000000000" pitchFamily="50" charset="-128"/>
                <a:ea typeface="HGPｺﾞｼｯｸM" panose="020B0600000000000000" pitchFamily="50" charset="-128"/>
              </a:rPr>
              <a:t>　ご希望の方は、事前連絡不要ですので、当日、会場にお越しください。</a:t>
            </a:r>
          </a:p>
        </p:txBody>
      </p:sp>
      <p:sp>
        <p:nvSpPr>
          <p:cNvPr id="35" name="Rectangle 1">
            <a:extLst>
              <a:ext uri="{FF2B5EF4-FFF2-40B4-BE49-F238E27FC236}">
                <a16:creationId xmlns:a16="http://schemas.microsoft.com/office/drawing/2014/main" id="{FAC7B6E0-E43F-4A1F-8F63-BC1F1EA32AAB}"/>
              </a:ext>
            </a:extLst>
          </p:cNvPr>
          <p:cNvSpPr>
            <a:spLocks noChangeArrowheads="1"/>
          </p:cNvSpPr>
          <p:nvPr/>
        </p:nvSpPr>
        <p:spPr bwMode="auto">
          <a:xfrm>
            <a:off x="618740" y="2759328"/>
            <a:ext cx="6322193" cy="338554"/>
          </a:xfrm>
          <a:prstGeom prst="rect">
            <a:avLst/>
          </a:prstGeom>
          <a:noFill/>
          <a:ln w="38100">
            <a:solidFill>
              <a:schemeClr val="accent1"/>
            </a:solidFill>
          </a:ln>
          <a:effectLst/>
        </p:spPr>
        <p:txBody>
          <a:bodyPr vert="horz" wrap="squar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lang="ja-JP" altLang="en-US" sz="1600" dirty="0">
                <a:latin typeface="HGPｺﾞｼｯｸM" panose="020B0600000000000000" pitchFamily="50" charset="-128"/>
                <a:ea typeface="HGPｺﾞｼｯｸM" panose="020B0600000000000000" pitchFamily="50" charset="-128"/>
                <a:cs typeface="ＭＳ Ｐゴシック" panose="020B0600070205080204" pitchFamily="50" charset="-128"/>
              </a:rPr>
              <a:t>　　　</a:t>
            </a:r>
            <a:r>
              <a:rPr kumimoji="0" lang="ja-JP" altLang="en-US" sz="160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rPr>
              <a:t>下記のＱＲコードもしくは中央会ＨＰからお申込み頂けます。</a:t>
            </a:r>
            <a:endParaRPr kumimoji="0" lang="en-US" altLang="ja-JP" sz="160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p:txBody>
      </p:sp>
      <p:sp>
        <p:nvSpPr>
          <p:cNvPr id="39" name="テキスト ボックス 4">
            <a:extLst>
              <a:ext uri="{FF2B5EF4-FFF2-40B4-BE49-F238E27FC236}">
                <a16:creationId xmlns:a16="http://schemas.microsoft.com/office/drawing/2014/main" id="{BA32249F-50C1-4E76-ABC4-AEAA0DF88EB8}"/>
              </a:ext>
            </a:extLst>
          </p:cNvPr>
          <p:cNvSpPr txBox="1"/>
          <p:nvPr/>
        </p:nvSpPr>
        <p:spPr>
          <a:xfrm>
            <a:off x="412674" y="7955803"/>
            <a:ext cx="6620901" cy="589528"/>
          </a:xfrm>
          <a:prstGeom prst="rect">
            <a:avLst/>
          </a:prstGeom>
          <a:solidFill>
            <a:schemeClr val="lt1"/>
          </a:solidFill>
          <a:ln w="12700">
            <a:solidFill>
              <a:schemeClr val="accent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altLang="ja-JP"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お問合せ先</a:t>
            </a:r>
            <a:r>
              <a:rPr lang="en-US" altLang="ja-JP"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沖縄県中小企業団体中央会　支援課</a:t>
            </a:r>
            <a:endParaRPr lang="en-US" altLang="ja-JP"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gn="ctr"/>
            <a:r>
              <a:rPr lang="ja-JP" altLang="en-US"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電話番号：　</a:t>
            </a:r>
            <a:r>
              <a:rPr lang="ja-JP"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０９８</a:t>
            </a:r>
            <a:r>
              <a:rPr lang="en-US" altLang="ja-JP"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８６０</a:t>
            </a:r>
            <a:r>
              <a:rPr lang="en-US" altLang="ja-JP"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60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２５２５</a:t>
            </a:r>
          </a:p>
        </p:txBody>
      </p:sp>
      <p:sp>
        <p:nvSpPr>
          <p:cNvPr id="41" name="テキスト ボックス 6">
            <a:extLst>
              <a:ext uri="{FF2B5EF4-FFF2-40B4-BE49-F238E27FC236}">
                <a16:creationId xmlns:a16="http://schemas.microsoft.com/office/drawing/2014/main" id="{6AA1DB0C-FFEC-4597-B743-76A47D24D67C}"/>
              </a:ext>
            </a:extLst>
          </p:cNvPr>
          <p:cNvSpPr txBox="1"/>
          <p:nvPr/>
        </p:nvSpPr>
        <p:spPr>
          <a:xfrm>
            <a:off x="383714" y="8734732"/>
            <a:ext cx="6734323" cy="58952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100" kern="100" dirty="0">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sz="1100" kern="100" dirty="0">
                <a:effectLst/>
                <a:latin typeface="Century" panose="02040604050505020304" pitchFamily="18" charset="0"/>
                <a:ea typeface="ＭＳ Ｐゴシック" panose="020B0600070205080204" pitchFamily="50" charset="-128"/>
                <a:cs typeface="Times New Roman" panose="02020603050405020304" pitchFamily="18" charset="0"/>
              </a:rPr>
              <a:t>ご記入いただいた個人情報は、参加申込みの受付その他の本講習会の運営のためにのみ使用し、他の目的には使用しません。</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66AC35FF-AE28-40EE-9200-8C16F5BE6599}"/>
              </a:ext>
            </a:extLst>
          </p:cNvPr>
          <p:cNvSpPr txBox="1"/>
          <p:nvPr/>
        </p:nvSpPr>
        <p:spPr>
          <a:xfrm>
            <a:off x="320032" y="1205446"/>
            <a:ext cx="6620901" cy="1077218"/>
          </a:xfrm>
          <a:prstGeom prst="rect">
            <a:avLst/>
          </a:prstGeom>
          <a:noFill/>
        </p:spPr>
        <p:txBody>
          <a:bodyPr wrap="square" rtlCol="0">
            <a:spAutoFit/>
          </a:bodyPr>
          <a:lstStyle/>
          <a:p>
            <a:pPr algn="ctr"/>
            <a:r>
              <a:rPr kumimoji="1" lang="ja-JP" altLang="en-US" sz="3200" dirty="0">
                <a:latin typeface="HGPｺﾞｼｯｸM" panose="020B0600000000000000" pitchFamily="50" charset="-128"/>
                <a:ea typeface="HGPｺﾞｼｯｸM" panose="020B0600000000000000" pitchFamily="50" charset="-128"/>
              </a:rPr>
              <a:t>　</a:t>
            </a:r>
            <a:r>
              <a:rPr kumimoji="1" lang="ja-JP" altLang="en-US" sz="3200" b="1" dirty="0">
                <a:latin typeface="HGPｺﾞｼｯｸM" panose="020B0600000000000000" pitchFamily="50" charset="-128"/>
                <a:ea typeface="HGPｺﾞｼｯｸM" panose="020B0600000000000000" pitchFamily="50" charset="-128"/>
              </a:rPr>
              <a:t>若手社員フォローアップセミナー</a:t>
            </a:r>
            <a:endParaRPr kumimoji="1" lang="en-US" altLang="ja-JP" sz="3200" b="1" dirty="0">
              <a:latin typeface="HGPｺﾞｼｯｸM" panose="020B0600000000000000" pitchFamily="50" charset="-128"/>
              <a:ea typeface="HGPｺﾞｼｯｸM" panose="020B0600000000000000" pitchFamily="50" charset="-128"/>
            </a:endParaRPr>
          </a:p>
          <a:p>
            <a:pPr algn="ctr"/>
            <a:r>
              <a:rPr kumimoji="1" lang="ja-JP" altLang="en-US" sz="3200" b="1" dirty="0">
                <a:latin typeface="HGPｺﾞｼｯｸM" panose="020B0600000000000000" pitchFamily="50" charset="-128"/>
                <a:ea typeface="HGPｺﾞｼｯｸM" panose="020B0600000000000000" pitchFamily="50" charset="-128"/>
              </a:rPr>
              <a:t>参加申込について</a:t>
            </a:r>
          </a:p>
        </p:txBody>
      </p:sp>
      <p:sp>
        <p:nvSpPr>
          <p:cNvPr id="3" name="正方形/長方形 2">
            <a:extLst>
              <a:ext uri="{FF2B5EF4-FFF2-40B4-BE49-F238E27FC236}">
                <a16:creationId xmlns:a16="http://schemas.microsoft.com/office/drawing/2014/main" id="{EFF01423-B776-DE96-A76D-EE21D520A6E9}"/>
              </a:ext>
            </a:extLst>
          </p:cNvPr>
          <p:cNvSpPr/>
          <p:nvPr/>
        </p:nvSpPr>
        <p:spPr>
          <a:xfrm>
            <a:off x="163512" y="273819"/>
            <a:ext cx="7229476" cy="10131066"/>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 name="図 3">
            <a:extLst>
              <a:ext uri="{FF2B5EF4-FFF2-40B4-BE49-F238E27FC236}">
                <a16:creationId xmlns:a16="http://schemas.microsoft.com/office/drawing/2014/main" id="{D111824D-764D-52A5-19B7-E19AD3633110}"/>
              </a:ext>
            </a:extLst>
          </p:cNvPr>
          <p:cNvPicPr>
            <a:picLocks noChangeAspect="1"/>
          </p:cNvPicPr>
          <p:nvPr/>
        </p:nvPicPr>
        <p:blipFill>
          <a:blip r:embed="rId3"/>
          <a:stretch>
            <a:fillRect/>
          </a:stretch>
        </p:blipFill>
        <p:spPr>
          <a:xfrm>
            <a:off x="5405797" y="4678302"/>
            <a:ext cx="1371719" cy="1371719"/>
          </a:xfrm>
          <a:prstGeom prst="rect">
            <a:avLst/>
          </a:prstGeom>
        </p:spPr>
      </p:pic>
    </p:spTree>
    <p:extLst>
      <p:ext uri="{BB962C8B-B14F-4D97-AF65-F5344CB8AC3E}">
        <p14:creationId xmlns:p14="http://schemas.microsoft.com/office/powerpoint/2010/main" val="2182962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2271</TotalTime>
  <Words>887</Words>
  <Application>Microsoft Office PowerPoint</Application>
  <PresentationFormat>ユーザー設定</PresentationFormat>
  <Paragraphs>58</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HGPｺﾞｼｯｸM</vt:lpstr>
      <vt:lpstr>HGP創英角ｺﾞｼｯｸUB</vt:lpstr>
      <vt:lpstr>HGSｺﾞｼｯｸM</vt:lpstr>
      <vt:lpstr>UD デジタル 教科書体 NK-R</vt:lpstr>
      <vt:lpstr>游明朝</vt:lpstr>
      <vt:lpstr>Arial</vt:lpstr>
      <vt:lpstr>Calibri</vt:lpstr>
      <vt:lpstr>Calibri Light</vt:lpstr>
      <vt:lpstr>Century</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【案内文書】_令和7年度_新人社員向けセミナー</dc:title>
  <dc:creator>User</dc:creator>
  <cp:lastModifiedBy>naomi</cp:lastModifiedBy>
  <cp:revision>152</cp:revision>
  <cp:lastPrinted>2025-07-15T08:00:09Z</cp:lastPrinted>
  <dcterms:created xsi:type="dcterms:W3CDTF">2022-01-29T01:31:04Z</dcterms:created>
  <dcterms:modified xsi:type="dcterms:W3CDTF">2025-07-24T00:35:01Z</dcterms:modified>
</cp:coreProperties>
</file>